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7" r:id="rId2"/>
    <p:sldId id="258" r:id="rId3"/>
    <p:sldId id="263" r:id="rId4"/>
    <p:sldId id="264" r:id="rId5"/>
    <p:sldId id="259" r:id="rId6"/>
    <p:sldId id="260" r:id="rId7"/>
    <p:sldId id="266" r:id="rId8"/>
    <p:sldId id="1337" r:id="rId9"/>
    <p:sldId id="1330" r:id="rId10"/>
    <p:sldId id="1624" r:id="rId11"/>
    <p:sldId id="1111" r:id="rId12"/>
    <p:sldId id="1625" r:id="rId13"/>
    <p:sldId id="3180" r:id="rId14"/>
    <p:sldId id="3181" r:id="rId15"/>
    <p:sldId id="3182" r:id="rId16"/>
    <p:sldId id="1054" r:id="rId17"/>
    <p:sldId id="1055" r:id="rId18"/>
    <p:sldId id="265" r:id="rId19"/>
    <p:sldId id="360" r:id="rId20"/>
    <p:sldId id="374" r:id="rId21"/>
    <p:sldId id="373" r:id="rId22"/>
    <p:sldId id="4613" r:id="rId23"/>
    <p:sldId id="4614" r:id="rId24"/>
    <p:sldId id="789" r:id="rId25"/>
    <p:sldId id="809" r:id="rId26"/>
    <p:sldId id="808" r:id="rId27"/>
    <p:sldId id="810" r:id="rId28"/>
    <p:sldId id="814" r:id="rId29"/>
    <p:sldId id="812" r:id="rId30"/>
    <p:sldId id="813" r:id="rId31"/>
    <p:sldId id="815" r:id="rId32"/>
    <p:sldId id="816" r:id="rId33"/>
    <p:sldId id="261" r:id="rId34"/>
    <p:sldId id="1214" r:id="rId35"/>
    <p:sldId id="1298" r:id="rId36"/>
    <p:sldId id="1222" r:id="rId37"/>
    <p:sldId id="1223" r:id="rId38"/>
    <p:sldId id="1224" r:id="rId39"/>
    <p:sldId id="1227" r:id="rId40"/>
    <p:sldId id="1228" r:id="rId41"/>
    <p:sldId id="1230" r:id="rId42"/>
    <p:sldId id="1249" r:id="rId43"/>
    <p:sldId id="1247" r:id="rId44"/>
    <p:sldId id="1365" r:id="rId45"/>
    <p:sldId id="1366" r:id="rId46"/>
    <p:sldId id="1313" r:id="rId47"/>
    <p:sldId id="1311" r:id="rId48"/>
    <p:sldId id="1312" r:id="rId49"/>
    <p:sldId id="1301" r:id="rId50"/>
    <p:sldId id="1259" r:id="rId51"/>
    <p:sldId id="1260" r:id="rId52"/>
    <p:sldId id="1368" r:id="rId53"/>
    <p:sldId id="1360" r:id="rId54"/>
    <p:sldId id="1373" r:id="rId55"/>
    <p:sldId id="1361" r:id="rId56"/>
    <p:sldId id="1362" r:id="rId57"/>
    <p:sldId id="1363" r:id="rId58"/>
    <p:sldId id="1364" r:id="rId59"/>
    <p:sldId id="1262" r:id="rId60"/>
    <p:sldId id="1263" r:id="rId61"/>
    <p:sldId id="1264"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 id="2" name="Administrator" initials="A" lastIdx="1" clrIdx="1"/>
  <p:cmAuthor id="3" name="fafa" initials="f" lastIdx="2" clrIdx="1"/>
  <p:cmAuthor id="4" name="王习习" initials="王" lastIdx="2" clrIdx="0"/>
  <p:cmAuthor id="5" name="张承军" initials="张" lastIdx="2" clrIdx="4"/>
  <p:cmAuthor id="6" name="Machenike" initials="M" lastIdx="2"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01" d="100"/>
          <a:sy n="101" d="100"/>
        </p:scale>
        <p:origin x="488" y="48"/>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26.wmf"/><Relationship Id="rId1" Type="http://schemas.openxmlformats.org/officeDocument/2006/relationships/image" Target="../media/image25.wmf"/><Relationship Id="rId5" Type="http://schemas.openxmlformats.org/officeDocument/2006/relationships/image" Target="../media/image17.wmf"/><Relationship Id="rId4"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幻灯片图像占位符 1"/>
          <p:cNvSpPr>
            <a:spLocks noGrp="1" noRot="1" noChangeAspect="1" noChangeArrowheads="1" noTextEdit="1"/>
          </p:cNvSpPr>
          <p:nvPr>
            <p:ph type="sldImg" idx="4294967295"/>
          </p:nvPr>
        </p:nvSpPr>
        <p:spPr>
          <a:ln>
            <a:miter lim="800000"/>
          </a:ln>
        </p:spPr>
      </p:sp>
      <p:sp>
        <p:nvSpPr>
          <p:cNvPr id="285699" name="备注占位符 2"/>
          <p:cNvSpPr>
            <a:spLocks noGrp="1" noChangeArrowheads="1"/>
          </p:cNvSpPr>
          <p:nvPr>
            <p:ph type="body" idx="4294967295"/>
          </p:nvPr>
        </p:nvSpPr>
        <p:spPr>
          <a:noFill/>
        </p:spPr>
        <p:txBody>
          <a:bodyPr/>
          <a:lstStyle/>
          <a:p>
            <a:endParaRPr lang="zh-CN" altLang="en-US"/>
          </a:p>
        </p:txBody>
      </p:sp>
      <p:sp>
        <p:nvSpPr>
          <p:cNvPr id="285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charset="0"/>
                <a:ea typeface="宋体" panose="02010600030101010101" pitchFamily="2" charset="-122"/>
              </a:defRPr>
            </a:lvl1pPr>
            <a:lvl2pPr marL="720090" indent="-276860" eaLnBrk="0" hangingPunct="0">
              <a:defRPr>
                <a:solidFill>
                  <a:schemeClr val="tx1"/>
                </a:solidFill>
                <a:latin typeface="Calibri" panose="020F0502020204030204" charset="0"/>
                <a:ea typeface="宋体" panose="02010600030101010101" pitchFamily="2" charset="-122"/>
              </a:defRPr>
            </a:lvl2pPr>
            <a:lvl3pPr marL="1108075" indent="-221615" eaLnBrk="0" hangingPunct="0">
              <a:defRPr>
                <a:solidFill>
                  <a:schemeClr val="tx1"/>
                </a:solidFill>
                <a:latin typeface="Calibri" panose="020F0502020204030204" charset="0"/>
                <a:ea typeface="宋体" panose="02010600030101010101" pitchFamily="2" charset="-122"/>
              </a:defRPr>
            </a:lvl3pPr>
            <a:lvl4pPr marL="1550670" indent="-221615" eaLnBrk="0" hangingPunct="0">
              <a:defRPr>
                <a:solidFill>
                  <a:schemeClr val="tx1"/>
                </a:solidFill>
                <a:latin typeface="Calibri" panose="020F0502020204030204" charset="0"/>
                <a:ea typeface="宋体" panose="02010600030101010101" pitchFamily="2" charset="-122"/>
              </a:defRPr>
            </a:lvl4pPr>
            <a:lvl5pPr marL="1993900" indent="-221615" eaLnBrk="0" hangingPunct="0">
              <a:defRPr>
                <a:solidFill>
                  <a:schemeClr val="tx1"/>
                </a:solidFill>
                <a:latin typeface="Calibri" panose="020F0502020204030204" charset="0"/>
                <a:ea typeface="宋体" panose="02010600030101010101" pitchFamily="2" charset="-122"/>
              </a:defRPr>
            </a:lvl5pPr>
            <a:lvl6pPr marL="2437130" indent="-22161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880360" indent="-22161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323590" indent="-22161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766820" indent="-22161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fld id="{004D7632-482C-421B-AB23-4805047ADE02}" type="slidenum">
              <a:rPr lang="zh-CN" altLang="en-US" sz="1700"/>
              <a:t>3</a:t>
            </a:fld>
            <a:endParaRPr lang="zh-CN" altLang="en-US"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12B13-D7C0-4229-BFA2-67243C4C325B}" type="slidenum">
              <a:rPr lang="zh-CN" altLang="en-US" smtClean="0"/>
              <a:t>33</a:t>
            </a:fld>
            <a:endParaRPr lang="zh-CN" altLang="en-US"/>
          </a:p>
        </p:txBody>
      </p:sp>
    </p:spTree>
    <p:extLst>
      <p:ext uri="{BB962C8B-B14F-4D97-AF65-F5344CB8AC3E}">
        <p14:creationId xmlns:p14="http://schemas.microsoft.com/office/powerpoint/2010/main" val="975733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幻灯片图像占位符 1"/>
          <p:cNvSpPr>
            <a:spLocks noGrp="1" noRot="1" noChangeAspect="1" noChangeArrowheads="1" noTextEdit="1"/>
          </p:cNvSpPr>
          <p:nvPr>
            <p:ph type="sldImg" idx="4294967295"/>
          </p:nvPr>
        </p:nvSpPr>
        <p:spPr>
          <a:ln>
            <a:miter lim="800000"/>
          </a:ln>
        </p:spPr>
      </p:sp>
      <p:sp>
        <p:nvSpPr>
          <p:cNvPr id="285699" name="备注占位符 2"/>
          <p:cNvSpPr>
            <a:spLocks noGrp="1" noChangeArrowheads="1"/>
          </p:cNvSpPr>
          <p:nvPr>
            <p:ph type="body" idx="4294967295"/>
          </p:nvPr>
        </p:nvSpPr>
        <p:spPr>
          <a:noFill/>
        </p:spPr>
        <p:txBody>
          <a:bodyPr/>
          <a:lstStyle/>
          <a:p>
            <a:endParaRPr lang="zh-CN" altLang="en-US"/>
          </a:p>
        </p:txBody>
      </p:sp>
      <p:sp>
        <p:nvSpPr>
          <p:cNvPr id="285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charset="0"/>
                <a:ea typeface="宋体" panose="02010600030101010101" pitchFamily="2" charset="-122"/>
              </a:defRPr>
            </a:lvl1pPr>
            <a:lvl2pPr marL="720090" indent="-276860" eaLnBrk="0" hangingPunct="0">
              <a:defRPr>
                <a:solidFill>
                  <a:schemeClr val="tx1"/>
                </a:solidFill>
                <a:latin typeface="Calibri" panose="020F0502020204030204" charset="0"/>
                <a:ea typeface="宋体" panose="02010600030101010101" pitchFamily="2" charset="-122"/>
              </a:defRPr>
            </a:lvl2pPr>
            <a:lvl3pPr marL="1108075" indent="-221615" eaLnBrk="0" hangingPunct="0">
              <a:defRPr>
                <a:solidFill>
                  <a:schemeClr val="tx1"/>
                </a:solidFill>
                <a:latin typeface="Calibri" panose="020F0502020204030204" charset="0"/>
                <a:ea typeface="宋体" panose="02010600030101010101" pitchFamily="2" charset="-122"/>
              </a:defRPr>
            </a:lvl3pPr>
            <a:lvl4pPr marL="1550670" indent="-221615" eaLnBrk="0" hangingPunct="0">
              <a:defRPr>
                <a:solidFill>
                  <a:schemeClr val="tx1"/>
                </a:solidFill>
                <a:latin typeface="Calibri" panose="020F0502020204030204" charset="0"/>
                <a:ea typeface="宋体" panose="02010600030101010101" pitchFamily="2" charset="-122"/>
              </a:defRPr>
            </a:lvl4pPr>
            <a:lvl5pPr marL="1993900" indent="-221615" eaLnBrk="0" hangingPunct="0">
              <a:defRPr>
                <a:solidFill>
                  <a:schemeClr val="tx1"/>
                </a:solidFill>
                <a:latin typeface="Calibri" panose="020F0502020204030204" charset="0"/>
                <a:ea typeface="宋体" panose="02010600030101010101" pitchFamily="2" charset="-122"/>
              </a:defRPr>
            </a:lvl5pPr>
            <a:lvl6pPr marL="2437130" indent="-22161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880360" indent="-22161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323590" indent="-22161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766820" indent="-22161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fld id="{004D7632-482C-421B-AB23-4805047ADE02}" type="slidenum">
              <a:rPr lang="zh-CN" altLang="en-US" sz="1700"/>
              <a:t>4</a:t>
            </a:fld>
            <a:endParaRPr lang="zh-CN" altLang="en-US" sz="17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12B13-D7C0-4229-BFA2-67243C4C325B}"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12B13-D7C0-4229-BFA2-67243C4C325B}"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112B13-D7C0-4229-BFA2-67243C4C325B}" type="slidenum">
              <a:rPr lang="zh-CN" altLang="en-US" smtClean="0"/>
              <a:t>28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112B13-D7C0-4229-BFA2-67243C4C325B}" type="slidenum">
              <a:rPr lang="zh-CN" altLang="en-US" smtClean="0"/>
              <a:t>29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112B13-D7C0-4229-BFA2-67243C4C325B}" type="slidenum">
              <a:rPr lang="zh-CN" altLang="en-US" smtClean="0"/>
              <a:t>30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112B13-D7C0-4229-BFA2-67243C4C325B}" type="slidenum">
              <a:rPr lang="zh-CN" altLang="en-US" smtClean="0"/>
              <a:t>31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112B13-D7C0-4229-BFA2-67243C4C325B}" type="slidenum">
              <a:rPr lang="zh-CN" altLang="en-US" smtClean="0"/>
              <a:t>32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空白">
    <p:bg>
      <p:bgPr>
        <a:solidFill>
          <a:srgbClr val="F0F7F0"/>
        </a:solidFill>
        <a:effectLst/>
      </p:bgPr>
    </p:bg>
    <p:spTree>
      <p:nvGrpSpPr>
        <p:cNvPr id="1" name=""/>
        <p:cNvGrpSpPr/>
        <p:nvPr/>
      </p:nvGrpSpPr>
      <p:grpSpPr>
        <a:xfrm>
          <a:off x="0" y="0"/>
          <a:ext cx="0" cy="0"/>
          <a:chOff x="0" y="0"/>
          <a:chExt cx="0" cy="0"/>
        </a:xfrm>
      </p:grpSpPr>
      <p:grpSp>
        <p:nvGrpSpPr>
          <p:cNvPr id="13" name="组合 12"/>
          <p:cNvGrpSpPr/>
          <p:nvPr userDrawn="1"/>
        </p:nvGrpSpPr>
        <p:grpSpPr>
          <a:xfrm>
            <a:off x="478367" y="241954"/>
            <a:ext cx="11186583" cy="538148"/>
            <a:chOff x="358775" y="241954"/>
            <a:chExt cx="8389937" cy="538148"/>
          </a:xfrm>
        </p:grpSpPr>
        <p:sp>
          <p:nvSpPr>
            <p:cNvPr id="14" name="任意多边形: 形状 13"/>
            <p:cNvSpPr/>
            <p:nvPr/>
          </p:nvSpPr>
          <p:spPr>
            <a:xfrm flipV="1">
              <a:off x="514738" y="241954"/>
              <a:ext cx="8233973" cy="538148"/>
            </a:xfrm>
            <a:custGeom>
              <a:avLst/>
              <a:gdLst>
                <a:gd name="connsiteX0" fmla="*/ 0 w 9853612"/>
                <a:gd name="connsiteY0" fmla="*/ 623 h 538148"/>
                <a:gd name="connsiteX1" fmla="*/ 206305 w 9853612"/>
                <a:gd name="connsiteY1" fmla="*/ 0 h 538148"/>
                <a:gd name="connsiteX2" fmla="*/ 0 w 9853612"/>
                <a:gd name="connsiteY2" fmla="*/ 0 h 538148"/>
                <a:gd name="connsiteX3" fmla="*/ 7712668 w 9853612"/>
                <a:gd name="connsiteY3" fmla="*/ 538148 h 538148"/>
                <a:gd name="connsiteX4" fmla="*/ 9853612 w 9853612"/>
                <a:gd name="connsiteY4" fmla="*/ 538148 h 538148"/>
                <a:gd name="connsiteX5" fmla="*/ 9853612 w 9853612"/>
                <a:gd name="connsiteY5" fmla="*/ 0 h 538148"/>
                <a:gd name="connsiteX6" fmla="*/ 6705949 w 9853612"/>
                <a:gd name="connsiteY6" fmla="*/ 0 h 538148"/>
                <a:gd name="connsiteX7" fmla="*/ 6887150 w 9853612"/>
                <a:gd name="connsiteY7" fmla="*/ 7298 h 538148"/>
                <a:gd name="connsiteX8" fmla="*/ 7657731 w 9853612"/>
                <a:gd name="connsiteY8" fmla="*/ 530415 h 53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3612" h="538148">
                  <a:moveTo>
                    <a:pt x="0" y="623"/>
                  </a:moveTo>
                  <a:lnTo>
                    <a:pt x="206305" y="0"/>
                  </a:lnTo>
                  <a:lnTo>
                    <a:pt x="0" y="0"/>
                  </a:lnTo>
                  <a:close/>
                  <a:moveTo>
                    <a:pt x="7712668" y="538148"/>
                  </a:moveTo>
                  <a:lnTo>
                    <a:pt x="9853612" y="538148"/>
                  </a:lnTo>
                  <a:lnTo>
                    <a:pt x="9853612" y="0"/>
                  </a:lnTo>
                  <a:lnTo>
                    <a:pt x="6705949" y="0"/>
                  </a:lnTo>
                  <a:lnTo>
                    <a:pt x="6887150" y="7298"/>
                  </a:lnTo>
                  <a:cubicBezTo>
                    <a:pt x="7232608" y="48086"/>
                    <a:pt x="7163322" y="439361"/>
                    <a:pt x="7657731" y="530415"/>
                  </a:cubicBezTo>
                  <a:close/>
                </a:path>
              </a:pathLst>
            </a:custGeom>
            <a:solidFill>
              <a:srgbClr val="B12E3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16" name="直接连接符 15"/>
            <p:cNvCxnSpPr/>
            <p:nvPr/>
          </p:nvCxnSpPr>
          <p:spPr>
            <a:xfrm>
              <a:off x="358775" y="780102"/>
              <a:ext cx="8389937" cy="0"/>
            </a:xfrm>
            <a:prstGeom prst="line">
              <a:avLst/>
            </a:prstGeom>
            <a:ln w="12700">
              <a:solidFill>
                <a:srgbClr val="B12E35"/>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l="30378"/>
            <a:stretch>
              <a:fillRect/>
            </a:stretch>
          </p:blipFill>
          <p:spPr>
            <a:xfrm>
              <a:off x="6855278" y="300206"/>
              <a:ext cx="1799383" cy="394456"/>
            </a:xfrm>
            <a:prstGeom prst="rect">
              <a:avLst/>
            </a:prstGeom>
            <a:effectLst/>
          </p:spPr>
        </p:pic>
      </p:grpSp>
      <p:sp>
        <p:nvSpPr>
          <p:cNvPr id="24" name="Title Placeholder 1"/>
          <p:cNvSpPr>
            <a:spLocks noGrp="1"/>
          </p:cNvSpPr>
          <p:nvPr>
            <p:ph type="title"/>
          </p:nvPr>
        </p:nvSpPr>
        <p:spPr>
          <a:xfrm>
            <a:off x="419091" y="246673"/>
            <a:ext cx="6629047" cy="538148"/>
          </a:xfrm>
          <a:prstGeom prst="rect">
            <a:avLst/>
          </a:prstGeom>
        </p:spPr>
        <p:txBody>
          <a:bodyPr vert="horz" lIns="91440" tIns="45720" rIns="91440" bIns="45720" rtlCol="0" anchor="ctr">
            <a:normAutofit/>
          </a:bodyPr>
          <a:lstStyle>
            <a:lvl1pPr>
              <a:defRPr lang="en-US" altLang="en-US" sz="2800" b="1" kern="1200" spc="100" baseline="0" dirty="0">
                <a:solidFill>
                  <a:srgbClr val="44546A">
                    <a:lumMod val="50000"/>
                  </a:srgbClr>
                </a:solidFill>
                <a:latin typeface="微软雅黑" panose="020B0503020204020204" charset="-122"/>
                <a:ea typeface="微软雅黑" panose="020B0503020204020204" charset="-122"/>
                <a:cs typeface="+mn-cs"/>
              </a:defRPr>
            </a:lvl1pPr>
          </a:lstStyle>
          <a:p>
            <a:endParaRPr lang="en-US" dirty="0"/>
          </a:p>
        </p:txBody>
      </p:sp>
      <p:grpSp>
        <p:nvGrpSpPr>
          <p:cNvPr id="12" name="组合 11"/>
          <p:cNvGrpSpPr/>
          <p:nvPr userDrawn="1"/>
        </p:nvGrpSpPr>
        <p:grpSpPr>
          <a:xfrm>
            <a:off x="-3628" y="6570000"/>
            <a:ext cx="12195628" cy="288000"/>
            <a:chOff x="-2721" y="6570000"/>
            <a:chExt cx="9146721" cy="288000"/>
          </a:xfrm>
        </p:grpSpPr>
        <p:sp>
          <p:nvSpPr>
            <p:cNvPr id="18" name="任意多边形: 形状 13"/>
            <p:cNvSpPr/>
            <p:nvPr/>
          </p:nvSpPr>
          <p:spPr>
            <a:xfrm>
              <a:off x="-2721" y="6570000"/>
              <a:ext cx="9146721" cy="288000"/>
            </a:xfrm>
            <a:custGeom>
              <a:avLst/>
              <a:gdLst>
                <a:gd name="connsiteX0" fmla="*/ 0 w 9146721"/>
                <a:gd name="connsiteY0" fmla="*/ 0 h 288000"/>
                <a:gd name="connsiteX1" fmla="*/ 9146721 w 9146721"/>
                <a:gd name="connsiteY1" fmla="*/ 0 h 288000"/>
                <a:gd name="connsiteX2" fmla="*/ 9146721 w 9146721"/>
                <a:gd name="connsiteY2" fmla="*/ 288000 h 288000"/>
                <a:gd name="connsiteX3" fmla="*/ 0 w 9146721"/>
                <a:gd name="connsiteY3" fmla="*/ 288000 h 288000"/>
                <a:gd name="connsiteX4" fmla="*/ 0 w 9146721"/>
                <a:gd name="connsiteY4" fmla="*/ 0 h 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6721" h="288000">
                  <a:moveTo>
                    <a:pt x="0" y="0"/>
                  </a:moveTo>
                  <a:lnTo>
                    <a:pt x="9146721" y="0"/>
                  </a:lnTo>
                  <a:lnTo>
                    <a:pt x="9146721" y="288000"/>
                  </a:lnTo>
                  <a:lnTo>
                    <a:pt x="0" y="288000"/>
                  </a:lnTo>
                  <a:lnTo>
                    <a:pt x="0" y="0"/>
                  </a:lnTo>
                  <a:close/>
                </a:path>
              </a:pathLst>
            </a:custGeom>
            <a:solidFill>
              <a:srgbClr val="B12E3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文本框 22"/>
            <p:cNvSpPr txBox="1"/>
            <p:nvPr/>
          </p:nvSpPr>
          <p:spPr>
            <a:xfrm>
              <a:off x="314318" y="6583649"/>
              <a:ext cx="3470910" cy="245110"/>
            </a:xfrm>
            <a:prstGeom prst="rect">
              <a:avLst/>
            </a:prstGeom>
            <a:noFill/>
          </p:spPr>
          <p:txBody>
            <a:bodyPr wrap="none" rtlCol="0">
              <a:spAutoFit/>
            </a:bodyPr>
            <a:lstStyle/>
            <a:p>
              <a:r>
                <a:rPr lang="zh-CN" altLang="en-US" sz="1000" dirty="0">
                  <a:solidFill>
                    <a:schemeClr val="bg1"/>
                  </a:solidFill>
                  <a:latin typeface="微软雅黑" panose="020B0503020204020204" charset="-122"/>
                  <a:ea typeface="微软雅黑" panose="020B0503020204020204" charset="-122"/>
                </a:rPr>
                <a:t>探究先进管理理论，培育杰出管理英才，服务国家经济建设，发展人类科学文化</a:t>
              </a: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2024/12/5</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1.wmf"/></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8.wmf"/><Relationship Id="rId3" Type="http://schemas.openxmlformats.org/officeDocument/2006/relationships/image" Target="../media/image19.png"/><Relationship Id="rId7" Type="http://schemas.openxmlformats.org/officeDocument/2006/relationships/oleObject" Target="../embeddings/oleObject11.bin"/><Relationship Id="rId12"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17.wmf"/><Relationship Id="rId5" Type="http://schemas.openxmlformats.org/officeDocument/2006/relationships/image" Target="../media/image15.wmf"/><Relationship Id="rId10" Type="http://schemas.openxmlformats.org/officeDocument/2006/relationships/oleObject" Target="../embeddings/oleObject13.bin"/><Relationship Id="rId4" Type="http://schemas.openxmlformats.org/officeDocument/2006/relationships/oleObject" Target="../embeddings/oleObject9.bin"/><Relationship Id="rId9"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4.wmf"/><Relationship Id="rId3" Type="http://schemas.openxmlformats.org/officeDocument/2006/relationships/notesSlide" Target="../notesSlides/notesSlide5.xml"/><Relationship Id="rId7" Type="http://schemas.openxmlformats.org/officeDocument/2006/relationships/image" Target="../media/image21.wmf"/><Relationship Id="rId12"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22.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17.wmf"/><Relationship Id="rId3" Type="http://schemas.openxmlformats.org/officeDocument/2006/relationships/notesSlide" Target="../notesSlides/notesSlide6.xml"/><Relationship Id="rId7" Type="http://schemas.openxmlformats.org/officeDocument/2006/relationships/image" Target="../media/image26.wmf"/><Relationship Id="rId12" Type="http://schemas.openxmlformats.org/officeDocument/2006/relationships/oleObject" Target="../embeddings/oleObject24.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21.bin"/><Relationship Id="rId11" Type="http://schemas.openxmlformats.org/officeDocument/2006/relationships/image" Target="../media/image27.wmf"/><Relationship Id="rId5" Type="http://schemas.openxmlformats.org/officeDocument/2006/relationships/image" Target="../media/image25.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6.w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32.wmf"/><Relationship Id="rId3" Type="http://schemas.openxmlformats.org/officeDocument/2006/relationships/notesSlide" Target="../notesSlides/notesSlide7.xml"/><Relationship Id="rId7" Type="http://schemas.openxmlformats.org/officeDocument/2006/relationships/image" Target="../media/image29.wmf"/><Relationship Id="rId12"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26.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30.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4.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31.bin"/><Relationship Id="rId5" Type="http://schemas.openxmlformats.org/officeDocument/2006/relationships/image" Target="../media/image33.wmf"/><Relationship Id="rId4" Type="http://schemas.openxmlformats.org/officeDocument/2006/relationships/oleObject" Target="../embeddings/oleObject30.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9.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65.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notesSlide" Target="../notesSlides/notesSlide4.xml"/><Relationship Id="rId7" Type="http://schemas.openxmlformats.org/officeDocument/2006/relationships/slide" Target="slide12.xml"/><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slide" Target="slide11.xml"/><Relationship Id="rId5" Type="http://schemas.openxmlformats.org/officeDocument/2006/relationships/slide" Target="slide8.xml"/><Relationship Id="rId4" Type="http://schemas.openxmlformats.org/officeDocument/2006/relationships/slide" Target="slide7.xml"/><Relationship Id="rId9" Type="http://schemas.openxmlformats.org/officeDocument/2006/relationships/slide" Target="slide16.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35480" y="1593850"/>
            <a:ext cx="8183880" cy="4863465"/>
          </a:xfrm>
          <a:prstGeom prst="rect">
            <a:avLst/>
          </a:prstGeom>
          <a:noFill/>
        </p:spPr>
        <p:txBody>
          <a:bodyPr wrap="square" rtlCol="0">
            <a:noAutofit/>
          </a:bodyPr>
          <a:lstStyle/>
          <a:p>
            <a:r>
              <a:rPr lang="zh-CN" altLang="en-US" sz="3200" b="1" dirty="0">
                <a:solidFill>
                  <a:srgbClr val="FF0000"/>
                </a:solidFill>
                <a:highlight>
                  <a:srgbClr val="FFFF00"/>
                </a:highlight>
                <a:latin typeface="Times New Roman" panose="02020603050405020304" pitchFamily="18" charset="0"/>
                <a:ea typeface="华文细黑" panose="02010600040101010101" charset="-122"/>
                <a:cs typeface="Times New Roman" panose="02020603050405020304" pitchFamily="18" charset="0"/>
              </a:rPr>
              <a:t>一、选择题（10×1=10分）</a:t>
            </a:r>
          </a:p>
          <a:p>
            <a:r>
              <a:rPr lang="zh-CN" altLang="en-US" sz="3200" b="1" dirty="0">
                <a:solidFill>
                  <a:srgbClr val="FF0000"/>
                </a:solidFill>
                <a:highlight>
                  <a:srgbClr val="FFFF00"/>
                </a:highlight>
                <a:latin typeface="Times New Roman" panose="02020603050405020304" pitchFamily="18" charset="0"/>
                <a:ea typeface="华文细黑" panose="02010600040101010101" charset="-122"/>
                <a:cs typeface="Times New Roman" panose="02020603050405020304" pitchFamily="18" charset="0"/>
              </a:rPr>
              <a:t>二、正误判断（10×1=10分）</a:t>
            </a:r>
          </a:p>
          <a:p>
            <a:r>
              <a:rPr lang="zh-CN" altLang="en-US" sz="3200" b="1" dirty="0">
                <a:solidFill>
                  <a:srgbClr val="FF0000"/>
                </a:solidFill>
                <a:highlight>
                  <a:srgbClr val="FFFF00"/>
                </a:highlight>
                <a:latin typeface="Times New Roman" panose="02020603050405020304" pitchFamily="18" charset="0"/>
                <a:ea typeface="华文细黑" panose="02010600040101010101" charset="-122"/>
                <a:cs typeface="Times New Roman" panose="02020603050405020304" pitchFamily="18" charset="0"/>
              </a:rPr>
              <a:t>三、简答题（5×7=35分）</a:t>
            </a:r>
            <a:r>
              <a:rPr lang="zh-CN" altLang="en-US" sz="2800" dirty="0">
                <a:latin typeface="Times New Roman" panose="02020603050405020304" pitchFamily="18" charset="0"/>
                <a:ea typeface="华文细黑" panose="02010600040101010101" charset="-122"/>
                <a:cs typeface="Times New Roman" panose="02020603050405020304" pitchFamily="18" charset="0"/>
              </a:rPr>
              <a:t>（6题中任选5题答题）</a:t>
            </a:r>
          </a:p>
          <a:p>
            <a:r>
              <a:rPr lang="zh-CN" altLang="en-US" sz="2800" dirty="0">
                <a:latin typeface="Times New Roman" panose="02020603050405020304" pitchFamily="18" charset="0"/>
                <a:ea typeface="华文细黑" panose="02010600040101010101" charset="-122"/>
                <a:cs typeface="Times New Roman" panose="02020603050405020304" pitchFamily="18" charset="0"/>
              </a:rPr>
              <a:t>1.简述公平理论的主要内容及管理启示。</a:t>
            </a:r>
          </a:p>
          <a:p>
            <a:r>
              <a:rPr lang="zh-CN" altLang="en-US" sz="3200" b="1" dirty="0">
                <a:solidFill>
                  <a:srgbClr val="FF0000"/>
                </a:solidFill>
                <a:highlight>
                  <a:srgbClr val="FFFF00"/>
                </a:highlight>
                <a:latin typeface="Times New Roman" panose="02020603050405020304" pitchFamily="18" charset="0"/>
                <a:ea typeface="华文细黑" panose="02010600040101010101" charset="-122"/>
                <a:cs typeface="Times New Roman" panose="02020603050405020304" pitchFamily="18" charset="0"/>
              </a:rPr>
              <a:t>四、计算与综述题</a:t>
            </a:r>
            <a:r>
              <a:rPr lang="zh-CN" altLang="en-US" sz="2800" dirty="0">
                <a:latin typeface="Times New Roman" panose="02020603050405020304" pitchFamily="18" charset="0"/>
                <a:ea typeface="华文细黑" panose="02010600040101010101" charset="-122"/>
                <a:cs typeface="Times New Roman" panose="02020603050405020304" pitchFamily="18" charset="0"/>
              </a:rPr>
              <a:t>（总分25分，第一题12分，第二题13分）</a:t>
            </a:r>
          </a:p>
          <a:p>
            <a:r>
              <a:rPr lang="zh-CN" altLang="en-US" sz="2800" dirty="0">
                <a:latin typeface="Times New Roman" panose="02020603050405020304" pitchFamily="18" charset="0"/>
                <a:ea typeface="华文细黑" panose="02010600040101010101" charset="-122"/>
                <a:cs typeface="Times New Roman" panose="02020603050405020304" pitchFamily="18" charset="0"/>
              </a:rPr>
              <a:t>1.某公司生产和销售智能手表，每块手表售价为800元，设公司固定成本为50万元，单位变动成本为750元，企业预计实现利润30万元，请计算企业的盈亏平衡点销量及目标利润销量。（12分）</a:t>
            </a:r>
          </a:p>
        </p:txBody>
      </p:sp>
      <p:sp>
        <p:nvSpPr>
          <p:cNvPr id="3" name="文本框 47"/>
          <p:cNvSpPr txBox="1"/>
          <p:nvPr/>
        </p:nvSpPr>
        <p:spPr>
          <a:xfrm>
            <a:off x="1808480" y="149225"/>
            <a:ext cx="8310245" cy="1445260"/>
          </a:xfrm>
          <a:prstGeom prst="rect">
            <a:avLst/>
          </a:prstGeom>
          <a:noFill/>
        </p:spPr>
        <p:txBody>
          <a:bodyPr wrap="square" rtlCol="0">
            <a:spAutoFit/>
          </a:bodyPr>
          <a:lstStyle/>
          <a:p>
            <a:pPr algn="ctr"/>
            <a:r>
              <a:rPr lang="zh-CN" altLang="en-US" sz="4400" b="1" spc="300" dirty="0">
                <a:solidFill>
                  <a:srgbClr val="FF0000"/>
                </a:solidFill>
                <a:latin typeface="华文细黑" panose="02010600040101010101" charset="-122"/>
                <a:ea typeface="华文细黑" panose="02010600040101010101" charset="-122"/>
                <a:cs typeface="华文细黑" panose="02010600040101010101" charset="-122"/>
              </a:rPr>
              <a:t>合肥班</a:t>
            </a:r>
            <a:r>
              <a:rPr lang="en-US" altLang="zh-CN" sz="4400" b="1" spc="300" dirty="0">
                <a:solidFill>
                  <a:srgbClr val="FF0000"/>
                </a:solidFill>
                <a:latin typeface="Times New Roman" panose="02020603050405020304" pitchFamily="18" charset="0"/>
                <a:ea typeface="华文细黑" panose="02010600040101010101" charset="-122"/>
                <a:cs typeface="Times New Roman" panose="02020603050405020304" pitchFamily="18" charset="0"/>
              </a:rPr>
              <a:t>2021</a:t>
            </a:r>
            <a:r>
              <a:rPr lang="zh-CN" altLang="en-US" sz="4400" b="1" spc="300" dirty="0">
                <a:solidFill>
                  <a:srgbClr val="FF0000"/>
                </a:solidFill>
                <a:latin typeface="华文细黑" panose="02010600040101010101" charset="-122"/>
                <a:ea typeface="华文细黑" panose="02010600040101010101" charset="-122"/>
                <a:cs typeface="华文细黑" panose="02010600040101010101" charset="-122"/>
              </a:rPr>
              <a:t>级</a:t>
            </a:r>
          </a:p>
          <a:p>
            <a:pPr algn="ctr"/>
            <a:r>
              <a:rPr lang="zh-CN" altLang="en-US" sz="4400" spc="300" dirty="0">
                <a:solidFill>
                  <a:srgbClr val="FF0000"/>
                </a:solidFill>
                <a:latin typeface="华文细黑" panose="02010600040101010101" charset="-122"/>
                <a:ea typeface="华文细黑" panose="02010600040101010101" charset="-122"/>
                <a:cs typeface="华文细黑" panose="02010600040101010101" charset="-122"/>
              </a:rPr>
              <a:t>现代企业管理学期末考试题型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12F644-18D8-454E-85E5-AC18DB311B65}"/>
              </a:ext>
            </a:extLst>
          </p:cNvPr>
          <p:cNvSpPr>
            <a:spLocks noGrp="1"/>
          </p:cNvSpPr>
          <p:nvPr>
            <p:ph type="dt" sz="half" idx="10"/>
          </p:nvPr>
        </p:nvSpPr>
        <p:spPr/>
        <p:txBody>
          <a:bodyPr/>
          <a:lstStyle/>
          <a:p>
            <a:fld id="{945CEEF1-B54D-42EE-857A-9327DCE0B8F2}" type="datetime1">
              <a:rPr lang="zh-CN" altLang="en-US" smtClean="0"/>
              <a:t>2024/12/5</a:t>
            </a:fld>
            <a:endParaRPr lang="zh-CN" altLang="en-US"/>
          </a:p>
        </p:txBody>
      </p:sp>
      <p:sp>
        <p:nvSpPr>
          <p:cNvPr id="3" name="灯片编号占位符 2">
            <a:extLst>
              <a:ext uri="{FF2B5EF4-FFF2-40B4-BE49-F238E27FC236}">
                <a16:creationId xmlns:a16="http://schemas.microsoft.com/office/drawing/2014/main" id="{D8ECE06B-14B4-4474-B0AF-BFD564F1BDB5}"/>
              </a:ext>
            </a:extLst>
          </p:cNvPr>
          <p:cNvSpPr>
            <a:spLocks noGrp="1"/>
          </p:cNvSpPr>
          <p:nvPr>
            <p:ph type="sldNum" sz="quarter" idx="12"/>
          </p:nvPr>
        </p:nvSpPr>
        <p:spPr/>
        <p:txBody>
          <a:bodyPr/>
          <a:lstStyle/>
          <a:p>
            <a:fld id="{0C913308-F349-4B6D-A68A-DD1791B4A57B}" type="slidenum">
              <a:rPr lang="zh-CN" altLang="en-US" smtClean="0"/>
              <a:t>10</a:t>
            </a:fld>
            <a:endParaRPr lang="zh-CN" altLang="en-US"/>
          </a:p>
        </p:txBody>
      </p:sp>
      <p:pic>
        <p:nvPicPr>
          <p:cNvPr id="5" name="图片 4">
            <a:extLst>
              <a:ext uri="{FF2B5EF4-FFF2-40B4-BE49-F238E27FC236}">
                <a16:creationId xmlns:a16="http://schemas.microsoft.com/office/drawing/2014/main" id="{7FBFB520-063E-4385-9575-322E89751F2D}"/>
              </a:ext>
            </a:extLst>
          </p:cNvPr>
          <p:cNvPicPr>
            <a:picLocks noChangeAspect="1"/>
          </p:cNvPicPr>
          <p:nvPr/>
        </p:nvPicPr>
        <p:blipFill>
          <a:blip r:embed="rId2"/>
          <a:stretch>
            <a:fillRect/>
          </a:stretch>
        </p:blipFill>
        <p:spPr>
          <a:xfrm>
            <a:off x="23185" y="1700808"/>
            <a:ext cx="12168815" cy="3664335"/>
          </a:xfrm>
          <a:prstGeom prst="rect">
            <a:avLst/>
          </a:prstGeom>
        </p:spPr>
      </p:pic>
    </p:spTree>
    <p:extLst>
      <p:ext uri="{BB962C8B-B14F-4D97-AF65-F5344CB8AC3E}">
        <p14:creationId xmlns:p14="http://schemas.microsoft.com/office/powerpoint/2010/main" val="198445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idx="1"/>
          </p:nvPr>
        </p:nvSpPr>
        <p:spPr>
          <a:xfrm>
            <a:off x="1919606" y="1412241"/>
            <a:ext cx="8203565" cy="5076825"/>
          </a:xfrm>
        </p:spPr>
        <p:txBody>
          <a:bodyPr>
            <a:normAutofit fontScale="90000"/>
          </a:bodyPr>
          <a:lstStyle/>
          <a:p>
            <a:pPr fontAlgn="auto">
              <a:lnSpc>
                <a:spcPct val="110000"/>
              </a:lnSpc>
              <a:buFont typeface="Wingdings" panose="05000000000000000000" pitchFamily="2" charset="2"/>
              <a:buChar char="n"/>
            </a:pPr>
            <a:r>
              <a:rPr lang="zh-CN" altLang="en-US" sz="3200" dirty="0">
                <a:latin typeface="Cambria Math" panose="02040503050406030204" pitchFamily="18" charset="0"/>
                <a:ea typeface="等线" panose="02010600030101010101" pitchFamily="2" charset="-122"/>
              </a:rPr>
              <a:t>管理具有二重性质，即</a:t>
            </a:r>
            <a:r>
              <a:rPr lang="zh-CN" altLang="en-US" sz="3200" dirty="0">
                <a:solidFill>
                  <a:srgbClr val="FF0000"/>
                </a:solidFill>
                <a:highlight>
                  <a:srgbClr val="FFFF00"/>
                </a:highlight>
                <a:latin typeface="Cambria Math" panose="02040503050406030204" pitchFamily="18" charset="0"/>
                <a:ea typeface="等线" panose="02010600030101010101" pitchFamily="2" charset="-122"/>
              </a:rPr>
              <a:t>自然属性和社会属性</a:t>
            </a:r>
            <a:r>
              <a:rPr lang="zh-CN" altLang="en-US" sz="3200" dirty="0">
                <a:highlight>
                  <a:srgbClr val="FFFF00"/>
                </a:highlight>
                <a:latin typeface="Cambria Math" panose="02040503050406030204" pitchFamily="18" charset="0"/>
                <a:ea typeface="等线" panose="02010600030101010101" pitchFamily="2" charset="-122"/>
              </a:rPr>
              <a:t>。</a:t>
            </a:r>
            <a:endParaRPr lang="zh-CN" altLang="en-US" sz="3200" dirty="0">
              <a:latin typeface="Cambria Math" panose="02040503050406030204" pitchFamily="18" charset="0"/>
              <a:ea typeface="等线" panose="02010600030101010101" pitchFamily="2" charset="-122"/>
            </a:endParaRPr>
          </a:p>
          <a:p>
            <a:pPr marL="812800" indent="-812800" algn="just">
              <a:lnSpc>
                <a:spcPct val="110000"/>
              </a:lnSpc>
              <a:buNone/>
            </a:pPr>
            <a:r>
              <a:rPr lang="en-US" altLang="zh-CN" sz="3555" dirty="0">
                <a:solidFill>
                  <a:srgbClr val="FF0000"/>
                </a:solidFill>
                <a:highlight>
                  <a:srgbClr val="FFFF00"/>
                </a:highlight>
                <a:ea typeface="Cambria Math" panose="02040503050406030204" pitchFamily="18" charset="0"/>
              </a:rPr>
              <a:t>1. 管理的自然属性</a:t>
            </a:r>
          </a:p>
          <a:p>
            <a:pPr marL="539750" indent="720090">
              <a:lnSpc>
                <a:spcPct val="110000"/>
              </a:lnSpc>
              <a:buNone/>
            </a:pPr>
            <a:r>
              <a:rPr lang="zh-CN" altLang="en-US" sz="2800" dirty="0">
                <a:latin typeface="Cambria Math" panose="02040503050406030204" pitchFamily="18" charset="0"/>
                <a:ea typeface="等线" panose="02010600030101010101" pitchFamily="2" charset="-122"/>
              </a:rPr>
              <a:t>管理的自然属性是指管理要处理人与自然的关系，要合理组织生产力，故也称</a:t>
            </a:r>
            <a:r>
              <a:rPr lang="zh-CN" altLang="en-US" sz="2800" dirty="0">
                <a:solidFill>
                  <a:srgbClr val="FF0000"/>
                </a:solidFill>
                <a:latin typeface="Cambria Math" panose="02040503050406030204" pitchFamily="18" charset="0"/>
                <a:ea typeface="等线" panose="02010600030101010101" pitchFamily="2" charset="-122"/>
              </a:rPr>
              <a:t>管理的生产力属性</a:t>
            </a:r>
            <a:r>
              <a:rPr lang="zh-CN" altLang="en-US" sz="2800" dirty="0">
                <a:latin typeface="Cambria Math" panose="02040503050406030204" pitchFamily="18" charset="0"/>
                <a:ea typeface="等线" panose="02010600030101010101" pitchFamily="2" charset="-122"/>
              </a:rPr>
              <a:t>。</a:t>
            </a:r>
          </a:p>
          <a:p>
            <a:pPr marL="812800" indent="-812800">
              <a:lnSpc>
                <a:spcPct val="110000"/>
              </a:lnSpc>
              <a:buNone/>
            </a:pPr>
            <a:r>
              <a:rPr lang="en-US" altLang="zh-CN" sz="3555" dirty="0">
                <a:solidFill>
                  <a:srgbClr val="FF0000"/>
                </a:solidFill>
                <a:highlight>
                  <a:srgbClr val="FFFF00"/>
                </a:highlight>
                <a:ea typeface="Cambria Math" panose="02040503050406030204" pitchFamily="18" charset="0"/>
              </a:rPr>
              <a:t>2. </a:t>
            </a:r>
            <a:r>
              <a:rPr lang="zh-CN" altLang="en-US" sz="3555" dirty="0">
                <a:solidFill>
                  <a:srgbClr val="FF0000"/>
                </a:solidFill>
                <a:highlight>
                  <a:srgbClr val="FFFF00"/>
                </a:highlight>
                <a:latin typeface="Cambria Math" panose="02040503050406030204" pitchFamily="18" charset="0"/>
                <a:ea typeface="Cambria Math" panose="02040503050406030204" pitchFamily="18" charset="0"/>
              </a:rPr>
              <a:t>管理的社会属性</a:t>
            </a:r>
          </a:p>
          <a:p>
            <a:pPr marL="539750" indent="720090">
              <a:lnSpc>
                <a:spcPct val="110000"/>
              </a:lnSpc>
              <a:buNone/>
            </a:pPr>
            <a:r>
              <a:rPr lang="zh-CN" altLang="en-US" sz="2800" dirty="0">
                <a:latin typeface="Cambria Math" panose="02040503050406030204" pitchFamily="18" charset="0"/>
                <a:ea typeface="等线" panose="02010600030101010101" pitchFamily="2" charset="-122"/>
              </a:rPr>
              <a:t>管理的社会属性是指管理要处理人与人之间的关系，要受一定生产关系、政治制度和意识形态的影响和制约。通常也称作管理的</a:t>
            </a:r>
            <a:r>
              <a:rPr lang="zh-CN" altLang="en-US" sz="2800" dirty="0">
                <a:solidFill>
                  <a:srgbClr val="FF3300"/>
                </a:solidFill>
                <a:latin typeface="Cambria Math" panose="02040503050406030204" pitchFamily="18" charset="0"/>
                <a:ea typeface="等线" panose="02010600030101010101" pitchFamily="2" charset="-122"/>
              </a:rPr>
              <a:t>生产关系属性</a:t>
            </a:r>
            <a:r>
              <a:rPr lang="zh-CN" altLang="en-US" sz="2800" dirty="0">
                <a:latin typeface="Cambria Math" panose="02040503050406030204" pitchFamily="18" charset="0"/>
                <a:ea typeface="等线" panose="02010600030101010101" pitchFamily="2" charset="-122"/>
              </a:rPr>
              <a:t>。</a:t>
            </a:r>
          </a:p>
        </p:txBody>
      </p:sp>
      <p:sp>
        <p:nvSpPr>
          <p:cNvPr id="2" name="TextBox 1"/>
          <p:cNvSpPr txBox="1"/>
          <p:nvPr/>
        </p:nvSpPr>
        <p:spPr>
          <a:xfrm>
            <a:off x="4007768" y="118661"/>
            <a:ext cx="3570208" cy="769441"/>
          </a:xfrm>
          <a:prstGeom prst="rect">
            <a:avLst/>
          </a:prstGeom>
          <a:noFill/>
        </p:spPr>
        <p:txBody>
          <a:bodyPr wrap="none" rtlCol="0">
            <a:spAutoFit/>
          </a:bodyPr>
          <a:lstStyle/>
          <a:p>
            <a:pPr marL="0" lvl="1"/>
            <a:r>
              <a:rPr lang="zh-CN" altLang="en-US" sz="4400" dirty="0">
                <a:highlight>
                  <a:srgbClr val="FFFF00"/>
                </a:highlight>
                <a:latin typeface="华文新魏" panose="02010800040101010101" pitchFamily="2" charset="-122"/>
                <a:ea typeface="华文新魏" panose="02010800040101010101" pitchFamily="2" charset="-122"/>
              </a:rPr>
              <a:t>管理的二重性</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10F5377-FB61-4962-AAFD-C701B6BC4EBF}"/>
              </a:ext>
            </a:extLst>
          </p:cNvPr>
          <p:cNvPicPr>
            <a:picLocks noChangeAspect="1"/>
          </p:cNvPicPr>
          <p:nvPr/>
        </p:nvPicPr>
        <p:blipFill>
          <a:blip r:embed="rId2"/>
          <a:stretch>
            <a:fillRect/>
          </a:stretch>
        </p:blipFill>
        <p:spPr>
          <a:xfrm>
            <a:off x="14265" y="1708048"/>
            <a:ext cx="12163469" cy="3441903"/>
          </a:xfrm>
          <a:prstGeom prst="rect">
            <a:avLst/>
          </a:prstGeom>
        </p:spPr>
      </p:pic>
    </p:spTree>
    <p:extLst>
      <p:ext uri="{BB962C8B-B14F-4D97-AF65-F5344CB8AC3E}">
        <p14:creationId xmlns:p14="http://schemas.microsoft.com/office/powerpoint/2010/main" val="2989155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2"/>
          <p:cNvGrpSpPr/>
          <p:nvPr/>
        </p:nvGrpSpPr>
        <p:grpSpPr>
          <a:xfrm>
            <a:off x="2927350" y="620713"/>
            <a:ext cx="7056438" cy="5040312"/>
            <a:chOff x="0" y="0"/>
            <a:chExt cx="7650" cy="5070"/>
          </a:xfrm>
        </p:grpSpPr>
        <p:sp>
          <p:nvSpPr>
            <p:cNvPr id="79876" name="Rectangle 3"/>
            <p:cNvSpPr/>
            <p:nvPr/>
          </p:nvSpPr>
          <p:spPr>
            <a:xfrm>
              <a:off x="4785" y="3915"/>
              <a:ext cx="1260" cy="468"/>
            </a:xfrm>
            <a:prstGeom prst="rect">
              <a:avLst/>
            </a:prstGeom>
            <a:solidFill>
              <a:srgbClr val="FFFFFF"/>
            </a:solidFill>
            <a:ln w="9525">
              <a:noFill/>
            </a:ln>
          </p:spPr>
          <p:txBody>
            <a:bodyPr/>
            <a:lstStyle/>
            <a:p>
              <a:pPr algn="ctr"/>
              <a:r>
                <a:rPr lang="zh-CN" altLang="en-US" sz="1400" dirty="0">
                  <a:latin typeface="Times New Roman" panose="02020603050405020304" pitchFamily="18" charset="0"/>
                </a:rPr>
                <a:t>直线指挥关系</a:t>
              </a:r>
              <a:endParaRPr lang="zh-CN" altLang="en-US" sz="1400" dirty="0">
                <a:latin typeface="Arial" panose="020B0604020202020204" pitchFamily="34" charset="0"/>
              </a:endParaRPr>
            </a:p>
          </p:txBody>
        </p:sp>
        <p:sp>
          <p:nvSpPr>
            <p:cNvPr id="79877" name="Rectangle 4"/>
            <p:cNvSpPr/>
            <p:nvPr/>
          </p:nvSpPr>
          <p:spPr>
            <a:xfrm>
              <a:off x="3149" y="0"/>
              <a:ext cx="1686" cy="46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ctr"/>
              <a:r>
                <a:rPr lang="zh-CN" altLang="en-US" sz="1400" dirty="0">
                  <a:latin typeface="Arial" panose="020B0604020202020204" pitchFamily="34" charset="0"/>
                </a:rPr>
                <a:t>公司总经理</a:t>
              </a:r>
            </a:p>
          </p:txBody>
        </p:sp>
        <p:sp>
          <p:nvSpPr>
            <p:cNvPr id="79878" name="Line 5"/>
            <p:cNvSpPr/>
            <p:nvPr/>
          </p:nvSpPr>
          <p:spPr>
            <a:xfrm>
              <a:off x="990" y="753"/>
              <a:ext cx="6120" cy="0"/>
            </a:xfrm>
            <a:prstGeom prst="line">
              <a:avLst/>
            </a:prstGeom>
            <a:ln w="9525" cap="flat" cmpd="sng">
              <a:solidFill>
                <a:srgbClr val="000000"/>
              </a:solidFill>
              <a:prstDash val="solid"/>
              <a:headEnd type="none" w="med" len="med"/>
              <a:tailEnd type="none" w="med" len="med"/>
            </a:ln>
          </p:spPr>
        </p:sp>
        <p:sp>
          <p:nvSpPr>
            <p:cNvPr id="79879" name="Line 6"/>
            <p:cNvSpPr/>
            <p:nvPr/>
          </p:nvSpPr>
          <p:spPr>
            <a:xfrm>
              <a:off x="990" y="768"/>
              <a:ext cx="0" cy="468"/>
            </a:xfrm>
            <a:prstGeom prst="line">
              <a:avLst/>
            </a:prstGeom>
            <a:ln w="9525" cap="flat" cmpd="sng">
              <a:solidFill>
                <a:srgbClr val="000000"/>
              </a:solidFill>
              <a:prstDash val="solid"/>
              <a:headEnd type="none" w="med" len="med"/>
              <a:tailEnd type="none" w="med" len="med"/>
            </a:ln>
          </p:spPr>
        </p:sp>
        <p:sp>
          <p:nvSpPr>
            <p:cNvPr id="79880" name="Line 7"/>
            <p:cNvSpPr/>
            <p:nvPr/>
          </p:nvSpPr>
          <p:spPr>
            <a:xfrm>
              <a:off x="4050" y="465"/>
              <a:ext cx="0" cy="1716"/>
            </a:xfrm>
            <a:prstGeom prst="line">
              <a:avLst/>
            </a:prstGeom>
            <a:ln w="19050" cap="flat" cmpd="sng">
              <a:solidFill>
                <a:srgbClr val="000000"/>
              </a:solidFill>
              <a:prstDash val="solid"/>
              <a:headEnd type="none" w="med" len="med"/>
              <a:tailEnd type="none" w="med" len="med"/>
            </a:ln>
          </p:spPr>
        </p:sp>
        <p:sp>
          <p:nvSpPr>
            <p:cNvPr id="79881" name="Rectangle 8"/>
            <p:cNvSpPr/>
            <p:nvPr/>
          </p:nvSpPr>
          <p:spPr>
            <a:xfrm>
              <a:off x="2070" y="1236"/>
              <a:ext cx="1080" cy="405"/>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a:r>
                <a:rPr lang="zh-CN" altLang="en-US" sz="1400" dirty="0">
                  <a:latin typeface="Times New Roman" panose="02020603050405020304" pitchFamily="18" charset="0"/>
                </a:rPr>
                <a:t>职能部门</a:t>
              </a:r>
              <a:endParaRPr lang="zh-CN" altLang="en-US" sz="1400" dirty="0">
                <a:latin typeface="Arial" panose="020B0604020202020204" pitchFamily="34" charset="0"/>
              </a:endParaRPr>
            </a:p>
          </p:txBody>
        </p:sp>
        <p:sp>
          <p:nvSpPr>
            <p:cNvPr id="79882" name="Rectangle 9"/>
            <p:cNvSpPr/>
            <p:nvPr/>
          </p:nvSpPr>
          <p:spPr>
            <a:xfrm>
              <a:off x="4950" y="1221"/>
              <a:ext cx="1080" cy="420"/>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a:r>
                <a:rPr lang="zh-CN" altLang="en-US" sz="1400" dirty="0">
                  <a:latin typeface="Times New Roman" panose="02020603050405020304" pitchFamily="18" charset="0"/>
                </a:rPr>
                <a:t>职能部门</a:t>
              </a:r>
              <a:endParaRPr lang="zh-CN" altLang="en-US" sz="1400" dirty="0">
                <a:latin typeface="Arial" panose="020B0604020202020204" pitchFamily="34" charset="0"/>
              </a:endParaRPr>
            </a:p>
          </p:txBody>
        </p:sp>
        <p:sp>
          <p:nvSpPr>
            <p:cNvPr id="79883" name="Rectangle 10"/>
            <p:cNvSpPr/>
            <p:nvPr/>
          </p:nvSpPr>
          <p:spPr>
            <a:xfrm>
              <a:off x="6570" y="1221"/>
              <a:ext cx="1080" cy="420"/>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a:r>
                <a:rPr lang="zh-CN" altLang="en-US" sz="1400" dirty="0">
                  <a:latin typeface="Times New Roman" panose="02020603050405020304" pitchFamily="18" charset="0"/>
                </a:rPr>
                <a:t>职能部门 </a:t>
              </a:r>
              <a:endParaRPr lang="zh-CN" altLang="en-US" sz="1400" dirty="0">
                <a:latin typeface="Arial" panose="020B0604020202020204" pitchFamily="34" charset="0"/>
              </a:endParaRPr>
            </a:p>
          </p:txBody>
        </p:sp>
        <p:sp>
          <p:nvSpPr>
            <p:cNvPr id="79884" name="Line 11"/>
            <p:cNvSpPr/>
            <p:nvPr/>
          </p:nvSpPr>
          <p:spPr>
            <a:xfrm>
              <a:off x="2610" y="771"/>
              <a:ext cx="0" cy="468"/>
            </a:xfrm>
            <a:prstGeom prst="line">
              <a:avLst/>
            </a:prstGeom>
            <a:ln w="9525" cap="flat" cmpd="sng">
              <a:solidFill>
                <a:srgbClr val="000000"/>
              </a:solidFill>
              <a:prstDash val="solid"/>
              <a:headEnd type="none" w="med" len="med"/>
              <a:tailEnd type="none" w="med" len="med"/>
            </a:ln>
          </p:spPr>
        </p:sp>
        <p:sp>
          <p:nvSpPr>
            <p:cNvPr id="79885" name="Line 12"/>
            <p:cNvSpPr/>
            <p:nvPr/>
          </p:nvSpPr>
          <p:spPr>
            <a:xfrm>
              <a:off x="5490" y="762"/>
              <a:ext cx="0" cy="468"/>
            </a:xfrm>
            <a:prstGeom prst="line">
              <a:avLst/>
            </a:prstGeom>
            <a:ln w="9525" cap="flat" cmpd="sng">
              <a:solidFill>
                <a:srgbClr val="000000"/>
              </a:solidFill>
              <a:prstDash val="solid"/>
              <a:headEnd type="none" w="med" len="med"/>
              <a:tailEnd type="none" w="med" len="med"/>
            </a:ln>
          </p:spPr>
        </p:sp>
        <p:sp>
          <p:nvSpPr>
            <p:cNvPr id="79886" name="Line 13"/>
            <p:cNvSpPr/>
            <p:nvPr/>
          </p:nvSpPr>
          <p:spPr>
            <a:xfrm>
              <a:off x="7095" y="762"/>
              <a:ext cx="0" cy="468"/>
            </a:xfrm>
            <a:prstGeom prst="line">
              <a:avLst/>
            </a:prstGeom>
            <a:ln w="9525" cap="flat" cmpd="sng">
              <a:solidFill>
                <a:srgbClr val="000000"/>
              </a:solidFill>
              <a:prstDash val="solid"/>
              <a:headEnd type="none" w="med" len="med"/>
              <a:tailEnd type="none" w="med" len="med"/>
            </a:ln>
          </p:spPr>
        </p:sp>
        <p:sp>
          <p:nvSpPr>
            <p:cNvPr id="79887" name="Line 14"/>
            <p:cNvSpPr/>
            <p:nvPr/>
          </p:nvSpPr>
          <p:spPr>
            <a:xfrm>
              <a:off x="1710" y="2109"/>
              <a:ext cx="4680" cy="0"/>
            </a:xfrm>
            <a:prstGeom prst="line">
              <a:avLst/>
            </a:prstGeom>
            <a:ln w="19050" cap="flat" cmpd="sng">
              <a:solidFill>
                <a:srgbClr val="000000"/>
              </a:solidFill>
              <a:prstDash val="solid"/>
              <a:headEnd type="none" w="med" len="med"/>
              <a:tailEnd type="none" w="med" len="med"/>
            </a:ln>
          </p:spPr>
        </p:sp>
        <p:sp>
          <p:nvSpPr>
            <p:cNvPr id="79888" name="Line 15"/>
            <p:cNvSpPr/>
            <p:nvPr/>
          </p:nvSpPr>
          <p:spPr>
            <a:xfrm>
              <a:off x="4050" y="2166"/>
              <a:ext cx="0" cy="312"/>
            </a:xfrm>
            <a:prstGeom prst="line">
              <a:avLst/>
            </a:prstGeom>
            <a:ln w="19050" cap="flat" cmpd="sng">
              <a:solidFill>
                <a:srgbClr val="000000"/>
              </a:solidFill>
              <a:prstDash val="solid"/>
              <a:headEnd type="none" w="med" len="med"/>
              <a:tailEnd type="none" w="med" len="med"/>
            </a:ln>
          </p:spPr>
        </p:sp>
        <p:sp>
          <p:nvSpPr>
            <p:cNvPr id="79889" name="Rectangle 16"/>
            <p:cNvSpPr/>
            <p:nvPr/>
          </p:nvSpPr>
          <p:spPr>
            <a:xfrm>
              <a:off x="3420" y="2454"/>
              <a:ext cx="1260" cy="46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ctr"/>
              <a:r>
                <a:rPr lang="zh-CN" altLang="en-US" sz="1400" dirty="0">
                  <a:latin typeface="Times New Roman" panose="02020603050405020304" pitchFamily="18" charset="0"/>
                </a:rPr>
                <a:t>车间主任</a:t>
              </a:r>
              <a:endParaRPr lang="zh-CN" altLang="en-US" sz="1400" dirty="0">
                <a:latin typeface="Arial" panose="020B0604020202020204" pitchFamily="34" charset="0"/>
              </a:endParaRPr>
            </a:p>
          </p:txBody>
        </p:sp>
        <p:sp>
          <p:nvSpPr>
            <p:cNvPr id="79890" name="Rectangle 17"/>
            <p:cNvSpPr/>
            <p:nvPr/>
          </p:nvSpPr>
          <p:spPr>
            <a:xfrm>
              <a:off x="5745" y="2424"/>
              <a:ext cx="1260" cy="46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ctr"/>
              <a:r>
                <a:rPr lang="zh-CN" altLang="en-US" sz="1400" dirty="0">
                  <a:latin typeface="Times New Roman" panose="02020603050405020304" pitchFamily="18" charset="0"/>
                </a:rPr>
                <a:t>车间主任</a:t>
              </a:r>
              <a:endParaRPr lang="zh-CN" altLang="en-US" sz="1400" dirty="0">
                <a:latin typeface="Arial" panose="020B0604020202020204" pitchFamily="34" charset="0"/>
              </a:endParaRPr>
            </a:p>
          </p:txBody>
        </p:sp>
        <p:sp>
          <p:nvSpPr>
            <p:cNvPr id="79891" name="Line 18"/>
            <p:cNvSpPr/>
            <p:nvPr/>
          </p:nvSpPr>
          <p:spPr>
            <a:xfrm>
              <a:off x="6375" y="2121"/>
              <a:ext cx="0" cy="312"/>
            </a:xfrm>
            <a:prstGeom prst="line">
              <a:avLst/>
            </a:prstGeom>
            <a:ln w="19050" cap="flat" cmpd="sng">
              <a:solidFill>
                <a:srgbClr val="000000"/>
              </a:solidFill>
              <a:prstDash val="solid"/>
              <a:headEnd type="none" w="med" len="med"/>
              <a:tailEnd type="none" w="med" len="med"/>
            </a:ln>
          </p:spPr>
        </p:sp>
        <p:sp>
          <p:nvSpPr>
            <p:cNvPr id="79892" name="Rectangle 19"/>
            <p:cNvSpPr/>
            <p:nvPr/>
          </p:nvSpPr>
          <p:spPr>
            <a:xfrm>
              <a:off x="1095" y="2409"/>
              <a:ext cx="1260" cy="46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ctr"/>
              <a:r>
                <a:rPr lang="zh-CN" altLang="en-US" sz="1400" dirty="0">
                  <a:latin typeface="Times New Roman" panose="02020603050405020304" pitchFamily="18" charset="0"/>
                </a:rPr>
                <a:t>车间主任</a:t>
              </a:r>
              <a:endParaRPr lang="zh-CN" altLang="en-US" sz="1400" dirty="0">
                <a:latin typeface="Arial" panose="020B0604020202020204" pitchFamily="34" charset="0"/>
              </a:endParaRPr>
            </a:p>
          </p:txBody>
        </p:sp>
        <p:sp>
          <p:nvSpPr>
            <p:cNvPr id="79893" name="Line 20"/>
            <p:cNvSpPr/>
            <p:nvPr/>
          </p:nvSpPr>
          <p:spPr>
            <a:xfrm>
              <a:off x="1710" y="2889"/>
              <a:ext cx="0" cy="1404"/>
            </a:xfrm>
            <a:prstGeom prst="line">
              <a:avLst/>
            </a:prstGeom>
            <a:ln w="19050" cap="flat" cmpd="sng">
              <a:solidFill>
                <a:srgbClr val="000000"/>
              </a:solidFill>
              <a:prstDash val="solid"/>
              <a:headEnd type="none" w="med" len="med"/>
              <a:tailEnd type="none" w="med" len="med"/>
            </a:ln>
          </p:spPr>
        </p:sp>
        <p:sp>
          <p:nvSpPr>
            <p:cNvPr id="79894" name="Line 21"/>
            <p:cNvSpPr/>
            <p:nvPr/>
          </p:nvSpPr>
          <p:spPr>
            <a:xfrm>
              <a:off x="855" y="3252"/>
              <a:ext cx="1800" cy="0"/>
            </a:xfrm>
            <a:prstGeom prst="line">
              <a:avLst/>
            </a:prstGeom>
            <a:ln w="9525" cap="flat" cmpd="sng">
              <a:solidFill>
                <a:srgbClr val="000000"/>
              </a:solidFill>
              <a:prstDash val="solid"/>
              <a:headEnd type="none" w="med" len="med"/>
              <a:tailEnd type="none" w="med" len="med"/>
            </a:ln>
          </p:spPr>
        </p:sp>
        <p:sp>
          <p:nvSpPr>
            <p:cNvPr id="79895" name="Rectangle 22"/>
            <p:cNvSpPr/>
            <p:nvPr/>
          </p:nvSpPr>
          <p:spPr>
            <a:xfrm>
              <a:off x="405" y="3570"/>
              <a:ext cx="900" cy="46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a:r>
                <a:rPr lang="zh-CN" altLang="en-US" sz="1400" dirty="0">
                  <a:latin typeface="Times New Roman" panose="02020603050405020304" pitchFamily="18" charset="0"/>
                </a:rPr>
                <a:t>职能组</a:t>
              </a:r>
              <a:endParaRPr lang="zh-CN" altLang="en-US" sz="1400" dirty="0">
                <a:latin typeface="Arial" panose="020B0604020202020204" pitchFamily="34" charset="0"/>
              </a:endParaRPr>
            </a:p>
          </p:txBody>
        </p:sp>
        <p:sp>
          <p:nvSpPr>
            <p:cNvPr id="79896" name="Rectangle 23"/>
            <p:cNvSpPr/>
            <p:nvPr/>
          </p:nvSpPr>
          <p:spPr>
            <a:xfrm>
              <a:off x="2175" y="3570"/>
              <a:ext cx="900" cy="46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a:r>
                <a:rPr lang="zh-CN" altLang="en-US" sz="1400" dirty="0">
                  <a:latin typeface="Times New Roman" panose="02020603050405020304" pitchFamily="18" charset="0"/>
                </a:rPr>
                <a:t>职能组</a:t>
              </a:r>
              <a:endParaRPr lang="zh-CN" altLang="en-US" sz="1400" dirty="0">
                <a:latin typeface="Arial" panose="020B0604020202020204" pitchFamily="34" charset="0"/>
              </a:endParaRPr>
            </a:p>
          </p:txBody>
        </p:sp>
        <p:sp>
          <p:nvSpPr>
            <p:cNvPr id="79897" name="Line 24"/>
            <p:cNvSpPr/>
            <p:nvPr/>
          </p:nvSpPr>
          <p:spPr>
            <a:xfrm>
              <a:off x="855" y="3267"/>
              <a:ext cx="0" cy="312"/>
            </a:xfrm>
            <a:prstGeom prst="line">
              <a:avLst/>
            </a:prstGeom>
            <a:ln w="9525" cap="flat" cmpd="sng">
              <a:solidFill>
                <a:srgbClr val="000000"/>
              </a:solidFill>
              <a:prstDash val="solid"/>
              <a:headEnd type="none" w="med" len="med"/>
              <a:tailEnd type="none" w="med" len="med"/>
            </a:ln>
          </p:spPr>
        </p:sp>
        <p:sp>
          <p:nvSpPr>
            <p:cNvPr id="79898" name="Line 25"/>
            <p:cNvSpPr/>
            <p:nvPr/>
          </p:nvSpPr>
          <p:spPr>
            <a:xfrm>
              <a:off x="2640" y="3267"/>
              <a:ext cx="0" cy="312"/>
            </a:xfrm>
            <a:prstGeom prst="line">
              <a:avLst/>
            </a:prstGeom>
            <a:ln w="9525" cap="flat" cmpd="sng">
              <a:solidFill>
                <a:srgbClr val="000000"/>
              </a:solidFill>
              <a:prstDash val="solid"/>
              <a:headEnd type="none" w="med" len="med"/>
              <a:tailEnd type="none" w="med" len="med"/>
            </a:ln>
          </p:spPr>
        </p:sp>
        <p:sp>
          <p:nvSpPr>
            <p:cNvPr id="79899" name="Line 26"/>
            <p:cNvSpPr/>
            <p:nvPr/>
          </p:nvSpPr>
          <p:spPr>
            <a:xfrm>
              <a:off x="450" y="4302"/>
              <a:ext cx="2520" cy="0"/>
            </a:xfrm>
            <a:prstGeom prst="line">
              <a:avLst/>
            </a:prstGeom>
            <a:ln w="19050" cap="flat" cmpd="sng">
              <a:solidFill>
                <a:srgbClr val="000000"/>
              </a:solidFill>
              <a:prstDash val="solid"/>
              <a:headEnd type="none" w="med" len="med"/>
              <a:tailEnd type="none" w="med" len="med"/>
            </a:ln>
          </p:spPr>
        </p:sp>
        <p:sp>
          <p:nvSpPr>
            <p:cNvPr id="79900" name="Line 27"/>
            <p:cNvSpPr/>
            <p:nvPr/>
          </p:nvSpPr>
          <p:spPr>
            <a:xfrm>
              <a:off x="465" y="4317"/>
              <a:ext cx="0" cy="312"/>
            </a:xfrm>
            <a:prstGeom prst="line">
              <a:avLst/>
            </a:prstGeom>
            <a:ln w="19050" cap="flat" cmpd="sng">
              <a:solidFill>
                <a:srgbClr val="000000"/>
              </a:solidFill>
              <a:prstDash val="solid"/>
              <a:headEnd type="none" w="med" len="med"/>
              <a:tailEnd type="none" w="med" len="med"/>
            </a:ln>
          </p:spPr>
        </p:sp>
        <p:sp>
          <p:nvSpPr>
            <p:cNvPr id="79901" name="Rectangle 28"/>
            <p:cNvSpPr/>
            <p:nvPr/>
          </p:nvSpPr>
          <p:spPr>
            <a:xfrm>
              <a:off x="0" y="4602"/>
              <a:ext cx="900" cy="46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a:r>
                <a:rPr lang="zh-CN" altLang="en-US" sz="1400" dirty="0">
                  <a:latin typeface="Times New Roman" panose="02020603050405020304" pitchFamily="18" charset="0"/>
                </a:rPr>
                <a:t>班组长</a:t>
              </a:r>
              <a:endParaRPr lang="zh-CN" altLang="en-US" sz="1400" dirty="0">
                <a:latin typeface="Arial" panose="020B0604020202020204" pitchFamily="34" charset="0"/>
              </a:endParaRPr>
            </a:p>
          </p:txBody>
        </p:sp>
        <p:sp>
          <p:nvSpPr>
            <p:cNvPr id="79902" name="Rectangle 29"/>
            <p:cNvSpPr/>
            <p:nvPr/>
          </p:nvSpPr>
          <p:spPr>
            <a:xfrm>
              <a:off x="1245" y="4602"/>
              <a:ext cx="900" cy="46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a:r>
                <a:rPr lang="zh-CN" altLang="en-US" sz="1400" dirty="0">
                  <a:latin typeface="Times New Roman" panose="02020603050405020304" pitchFamily="18" charset="0"/>
                </a:rPr>
                <a:t>班组长</a:t>
              </a:r>
              <a:endParaRPr lang="zh-CN" altLang="en-US" sz="1400" dirty="0">
                <a:latin typeface="Arial" panose="020B0604020202020204" pitchFamily="34" charset="0"/>
              </a:endParaRPr>
            </a:p>
          </p:txBody>
        </p:sp>
        <p:sp>
          <p:nvSpPr>
            <p:cNvPr id="79903" name="Rectangle 30"/>
            <p:cNvSpPr/>
            <p:nvPr/>
          </p:nvSpPr>
          <p:spPr>
            <a:xfrm>
              <a:off x="2505" y="4602"/>
              <a:ext cx="900" cy="46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a:r>
                <a:rPr lang="zh-CN" altLang="en-US" sz="1400" dirty="0">
                  <a:latin typeface="Times New Roman" panose="02020603050405020304" pitchFamily="18" charset="0"/>
                </a:rPr>
                <a:t>班组长</a:t>
              </a:r>
              <a:endParaRPr lang="zh-CN" altLang="en-US" sz="1400" dirty="0">
                <a:latin typeface="Arial" panose="020B0604020202020204" pitchFamily="34" charset="0"/>
              </a:endParaRPr>
            </a:p>
          </p:txBody>
        </p:sp>
        <p:sp>
          <p:nvSpPr>
            <p:cNvPr id="79904" name="Line 31"/>
            <p:cNvSpPr/>
            <p:nvPr/>
          </p:nvSpPr>
          <p:spPr>
            <a:xfrm>
              <a:off x="2955" y="4287"/>
              <a:ext cx="0" cy="312"/>
            </a:xfrm>
            <a:prstGeom prst="line">
              <a:avLst/>
            </a:prstGeom>
            <a:ln w="19050" cap="flat" cmpd="sng">
              <a:solidFill>
                <a:srgbClr val="000000"/>
              </a:solidFill>
              <a:prstDash val="solid"/>
              <a:headEnd type="none" w="med" len="med"/>
              <a:tailEnd type="none" w="med" len="med"/>
            </a:ln>
          </p:spPr>
        </p:sp>
        <p:sp>
          <p:nvSpPr>
            <p:cNvPr id="79905" name="Line 32"/>
            <p:cNvSpPr/>
            <p:nvPr/>
          </p:nvSpPr>
          <p:spPr>
            <a:xfrm>
              <a:off x="1710" y="4287"/>
              <a:ext cx="0" cy="312"/>
            </a:xfrm>
            <a:prstGeom prst="line">
              <a:avLst/>
            </a:prstGeom>
            <a:ln w="19050" cap="flat" cmpd="sng">
              <a:solidFill>
                <a:srgbClr val="000000"/>
              </a:solidFill>
              <a:prstDash val="solid"/>
              <a:headEnd type="none" w="med" len="med"/>
              <a:tailEnd type="none" w="med" len="med"/>
            </a:ln>
          </p:spPr>
        </p:sp>
        <p:sp>
          <p:nvSpPr>
            <p:cNvPr id="79906" name="Line 33"/>
            <p:cNvSpPr/>
            <p:nvPr/>
          </p:nvSpPr>
          <p:spPr>
            <a:xfrm>
              <a:off x="3870" y="4137"/>
              <a:ext cx="900" cy="0"/>
            </a:xfrm>
            <a:prstGeom prst="line">
              <a:avLst/>
            </a:prstGeom>
            <a:ln w="19050" cap="flat" cmpd="sng">
              <a:solidFill>
                <a:srgbClr val="000000"/>
              </a:solidFill>
              <a:prstDash val="solid"/>
              <a:headEnd type="none" w="med" len="med"/>
              <a:tailEnd type="none" w="med" len="med"/>
            </a:ln>
          </p:spPr>
        </p:sp>
        <p:sp>
          <p:nvSpPr>
            <p:cNvPr id="79907" name="Line 34"/>
            <p:cNvSpPr/>
            <p:nvPr/>
          </p:nvSpPr>
          <p:spPr>
            <a:xfrm>
              <a:off x="1725" y="2106"/>
              <a:ext cx="0" cy="312"/>
            </a:xfrm>
            <a:prstGeom prst="line">
              <a:avLst/>
            </a:prstGeom>
            <a:ln w="19050" cap="flat" cmpd="sng">
              <a:solidFill>
                <a:srgbClr val="000000"/>
              </a:solidFill>
              <a:prstDash val="solid"/>
              <a:headEnd type="none" w="med" len="med"/>
              <a:tailEnd type="none" w="med" len="med"/>
            </a:ln>
          </p:spPr>
        </p:sp>
        <p:sp>
          <p:nvSpPr>
            <p:cNvPr id="79908" name="Rectangle 35"/>
            <p:cNvSpPr/>
            <p:nvPr/>
          </p:nvSpPr>
          <p:spPr>
            <a:xfrm>
              <a:off x="450" y="1203"/>
              <a:ext cx="1080" cy="405"/>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a:r>
                <a:rPr lang="zh-CN" altLang="en-US" sz="1400" dirty="0">
                  <a:latin typeface="Times New Roman" panose="02020603050405020304" pitchFamily="18" charset="0"/>
                </a:rPr>
                <a:t>职能部门</a:t>
              </a:r>
              <a:endParaRPr lang="zh-CN" altLang="en-US" sz="1400" dirty="0">
                <a:latin typeface="Arial" panose="020B0604020202020204" pitchFamily="34" charset="0"/>
              </a:endParaRPr>
            </a:p>
          </p:txBody>
        </p:sp>
      </p:grpSp>
      <p:sp>
        <p:nvSpPr>
          <p:cNvPr id="79875" name="Rectangle 36"/>
          <p:cNvSpPr/>
          <p:nvPr/>
        </p:nvSpPr>
        <p:spPr>
          <a:xfrm>
            <a:off x="4141789" y="6156326"/>
            <a:ext cx="5400675" cy="519113"/>
          </a:xfrm>
          <a:prstGeom prst="rect">
            <a:avLst/>
          </a:prstGeom>
          <a:noFill/>
          <a:ln w="9525">
            <a:noFill/>
          </a:ln>
        </p:spPr>
        <p:txBody>
          <a:bodyPr>
            <a:spAutoFit/>
          </a:bodyPr>
          <a:lstStyle/>
          <a:p>
            <a:r>
              <a:rPr lang="zh-CN" altLang="en-US" sz="2800" dirty="0">
                <a:latin typeface="隶书" panose="02010509060101010101" pitchFamily="49" charset="-122"/>
                <a:ea typeface="隶书" panose="02010509060101010101" pitchFamily="49" charset="-122"/>
              </a:rPr>
              <a:t>图</a:t>
            </a:r>
            <a:r>
              <a:rPr lang="zh-CN" altLang="zh-CN" sz="2800" dirty="0">
                <a:latin typeface="隶书" panose="02010509060101010101" pitchFamily="49" charset="-122"/>
                <a:ea typeface="隶书" panose="02010509060101010101" pitchFamily="49" charset="-122"/>
              </a:rPr>
              <a:t>3-9  </a:t>
            </a:r>
            <a:r>
              <a:rPr lang="zh-CN" altLang="en-US" sz="2800" dirty="0">
                <a:latin typeface="隶书" panose="02010509060101010101" pitchFamily="49" charset="-122"/>
                <a:ea typeface="隶书" panose="02010509060101010101" pitchFamily="49" charset="-122"/>
              </a:rPr>
              <a:t>直线职能制组织形式</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p:cNvSpPr>
          <p:nvPr>
            <p:ph type="title"/>
          </p:nvPr>
        </p:nvSpPr>
        <p:spPr/>
        <p:txBody>
          <a:bodyPr vert="horz" wrap="square" lIns="91440" tIns="45720" rIns="91440" bIns="45720" rtlCol="0" anchor="ctr" anchorCtr="0">
            <a:normAutofit/>
          </a:bodyPr>
          <a:lstStyle/>
          <a:p>
            <a:pPr eaLnBrk="1" hangingPunct="1"/>
            <a:endParaRPr lang="zh-CN" altLang="zh-CN" dirty="0"/>
          </a:p>
        </p:txBody>
      </p:sp>
      <p:sp>
        <p:nvSpPr>
          <p:cNvPr id="80899" name="Rectangle 3"/>
          <p:cNvSpPr>
            <a:spLocks noGrp="1" noRot="1"/>
          </p:cNvSpPr>
          <p:nvPr>
            <p:ph idx="1"/>
          </p:nvPr>
        </p:nvSpPr>
        <p:spPr>
          <a:xfrm>
            <a:off x="2165986" y="1151891"/>
            <a:ext cx="8121015" cy="4293235"/>
          </a:xfrm>
        </p:spPr>
        <p:txBody>
          <a:bodyPr vert="horz" wrap="square" lIns="91440" tIns="45720" rIns="91440" bIns="45720" rtlCol="0" anchor="t" anchorCtr="0">
            <a:noAutofit/>
          </a:bodyPr>
          <a:lstStyle/>
          <a:p>
            <a:pPr eaLnBrk="1" hangingPunct="1">
              <a:lnSpc>
                <a:spcPct val="130000"/>
              </a:lnSpc>
            </a:pPr>
            <a:r>
              <a:rPr lang="zh-CN" altLang="en-US" sz="3600" b="1" dirty="0">
                <a:solidFill>
                  <a:srgbClr val="339933"/>
                </a:solidFill>
                <a:ea typeface="楷体_GB2312" pitchFamily="49" charset="-122"/>
              </a:rPr>
              <a:t>优点：</a:t>
            </a:r>
            <a:r>
              <a:rPr lang="zh-CN" altLang="en-US" sz="3600" b="1" dirty="0">
                <a:ea typeface="楷体_GB2312" pitchFamily="49" charset="-122"/>
              </a:rPr>
              <a:t>直线职能制组织形式是在综合了直线制和职能制各自优点的基础上形成的。</a:t>
            </a:r>
          </a:p>
          <a:p>
            <a:pPr eaLnBrk="1" hangingPunct="1">
              <a:lnSpc>
                <a:spcPct val="130000"/>
              </a:lnSpc>
            </a:pPr>
            <a:r>
              <a:rPr lang="zh-CN" altLang="en-US" sz="3600" b="1" dirty="0">
                <a:ea typeface="楷体_GB2312" pitchFamily="49" charset="-122"/>
              </a:rPr>
              <a:t>它既有利于保证统一行政指挥，又可发挥各类专业人员在管理中的作用。</a:t>
            </a:r>
          </a:p>
          <a:p>
            <a:pPr eaLnBrk="1" hangingPunct="1">
              <a:lnSpc>
                <a:spcPct val="130000"/>
              </a:lnSpc>
            </a:pPr>
            <a:r>
              <a:rPr lang="zh-CN" altLang="en-US" sz="3600" b="1" dirty="0">
                <a:ea typeface="楷体_GB2312" pitchFamily="49" charset="-122"/>
              </a:rPr>
              <a:t>因此在现实中得到了广泛的应用。</a:t>
            </a:r>
          </a:p>
          <a:p>
            <a:pPr eaLnBrk="1" hangingPunct="1"/>
            <a:endParaRPr lang="zh-CN" altLang="en-US" sz="3600" b="1" dirty="0">
              <a:ea typeface="楷体_GB2312"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idx="1"/>
          </p:nvPr>
        </p:nvSpPr>
        <p:spPr>
          <a:xfrm>
            <a:off x="2133600" y="549275"/>
            <a:ext cx="8153400" cy="5549900"/>
          </a:xfrm>
        </p:spPr>
        <p:txBody>
          <a:bodyPr vert="horz" wrap="square" lIns="91440" tIns="45720" rIns="91440" bIns="45720" rtlCol="0" anchor="t" anchorCtr="0">
            <a:normAutofit/>
          </a:bodyPr>
          <a:lstStyle/>
          <a:p>
            <a:pPr eaLnBrk="1" hangingPunct="1">
              <a:lnSpc>
                <a:spcPct val="130000"/>
              </a:lnSpc>
            </a:pPr>
            <a:r>
              <a:rPr lang="zh-CN" altLang="en-US" sz="2800" dirty="0">
                <a:ea typeface="楷体_GB2312" pitchFamily="49" charset="-122"/>
              </a:rPr>
              <a:t>缺点：</a:t>
            </a:r>
            <a:r>
              <a:rPr lang="zh-CN" altLang="en-US" sz="2800" b="1" dirty="0">
                <a:ea typeface="楷体_GB2312" pitchFamily="49" charset="-122"/>
              </a:rPr>
              <a:t>组织中各职能单位自成体系，往往会形成信息横向沟通不灵；容易造成职能专业人员的本位主义思考；不利于培养组织中的综合管理人员；各职能部门和直线指挥部门之间可能会出现冲突和矛盾；组组管理中职能参谋权和直线指挥权之间的关系处理较困难等等。另外，按职能分工建立的组织结构形式通常刚性有余，弹性不足，对环境变化的反应较迟钝。</a:t>
            </a:r>
          </a:p>
          <a:p>
            <a:pPr eaLnBrk="1" hangingPunct="1">
              <a:lnSpc>
                <a:spcPct val="130000"/>
              </a:lnSpc>
            </a:pPr>
            <a:r>
              <a:rPr lang="zh-CN" altLang="en-US" sz="2800" b="1" dirty="0">
                <a:ea typeface="楷体_GB2312" pitchFamily="49" charset="-122"/>
              </a:rPr>
              <a:t>它一般适用于稳定环境下中小企业。</a:t>
            </a:r>
            <a:endParaRPr lang="zh-CN" altLang="en-US" sz="2800" dirty="0">
              <a:ea typeface="楷体_GB2312"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4"/>
          <p:cNvSpPr>
            <a:spLocks noChangeArrowheads="1"/>
          </p:cNvSpPr>
          <p:nvPr/>
        </p:nvSpPr>
        <p:spPr bwMode="auto">
          <a:xfrm>
            <a:off x="1868171" y="981076"/>
            <a:ext cx="8437245" cy="511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zh-CN" altLang="en-US" sz="3600" b="1">
                <a:highlight>
                  <a:srgbClr val="FFFF00"/>
                </a:highlight>
                <a:latin typeface="楷体_GB2312" pitchFamily="49" charset="-122"/>
                <a:ea typeface="楷体_GB2312" pitchFamily="49" charset="-122"/>
              </a:rPr>
              <a:t>（</a:t>
            </a:r>
            <a:r>
              <a:rPr lang="en-US" altLang="zh-CN" sz="3600" b="1">
                <a:highlight>
                  <a:srgbClr val="FFFF00"/>
                </a:highlight>
                <a:latin typeface="楷体_GB2312" pitchFamily="49" charset="-122"/>
                <a:ea typeface="楷体_GB2312" pitchFamily="49" charset="-122"/>
              </a:rPr>
              <a:t>1</a:t>
            </a:r>
            <a:r>
              <a:rPr lang="zh-CN" altLang="en-US" sz="3600" b="1">
                <a:highlight>
                  <a:srgbClr val="FFFF00"/>
                </a:highlight>
                <a:latin typeface="楷体_GB2312" pitchFamily="49" charset="-122"/>
                <a:ea typeface="楷体_GB2312" pitchFamily="49" charset="-122"/>
              </a:rPr>
              <a:t>）人际关系学说</a:t>
            </a:r>
          </a:p>
          <a:p>
            <a:pPr>
              <a:lnSpc>
                <a:spcPct val="130000"/>
              </a:lnSpc>
              <a:spcBef>
                <a:spcPts val="1200"/>
              </a:spcBef>
            </a:pPr>
            <a:r>
              <a:rPr lang="zh-CN" altLang="en-US" sz="3200" b="1">
                <a:solidFill>
                  <a:srgbClr val="FF0000"/>
                </a:solidFill>
                <a:highlight>
                  <a:srgbClr val="FFFF00"/>
                </a:highlight>
                <a:latin typeface="楷体_GB2312" pitchFamily="49" charset="-122"/>
                <a:ea typeface="楷体_GB2312" pitchFamily="49" charset="-122"/>
              </a:rPr>
              <a:t>①</a:t>
            </a:r>
            <a:r>
              <a:rPr lang="zh-CN" altLang="en-US" sz="3200" b="1">
                <a:latin typeface="楷体_GB2312" pitchFamily="49" charset="-122"/>
                <a:ea typeface="楷体_GB2312" pitchFamily="49" charset="-122"/>
              </a:rPr>
              <a:t>霍桑试验（</a:t>
            </a:r>
            <a:r>
              <a:rPr lang="en-US" altLang="zh-CN" sz="3200" b="1">
                <a:latin typeface="楷体_GB2312" pitchFamily="49" charset="-122"/>
                <a:ea typeface="楷体_GB2312" pitchFamily="49" charset="-122"/>
              </a:rPr>
              <a:t>1924</a:t>
            </a:r>
            <a:r>
              <a:rPr lang="zh-CN" altLang="en-US" sz="3200" b="1">
                <a:latin typeface="楷体_GB2312" pitchFamily="49" charset="-122"/>
                <a:ea typeface="楷体_GB2312" pitchFamily="49" charset="-122"/>
              </a:rPr>
              <a:t>年</a:t>
            </a:r>
            <a:r>
              <a:rPr lang="en-US" altLang="zh-CN" sz="3200" b="1">
                <a:ea typeface="楷体_GB2312" pitchFamily="49" charset="-122"/>
              </a:rPr>
              <a:t>—</a:t>
            </a:r>
            <a:r>
              <a:rPr lang="en-US" altLang="zh-CN" sz="3200" b="1">
                <a:latin typeface="楷体_GB2312" pitchFamily="49" charset="-122"/>
                <a:ea typeface="楷体_GB2312" pitchFamily="49" charset="-122"/>
              </a:rPr>
              <a:t>1932</a:t>
            </a:r>
            <a:r>
              <a:rPr lang="zh-CN" altLang="en-US" sz="3200" b="1">
                <a:latin typeface="楷体_GB2312" pitchFamily="49" charset="-122"/>
                <a:ea typeface="楷体_GB2312" pitchFamily="49" charset="-122"/>
              </a:rPr>
              <a:t>年在美国芝加哥郊外的西方电气公司的霍桑工厂进行的）</a:t>
            </a:r>
            <a:r>
              <a:rPr lang="en-US" altLang="zh-CN" sz="3200" b="1">
                <a:latin typeface="楷体_GB2312" pitchFamily="49" charset="-122"/>
                <a:ea typeface="楷体_GB2312" pitchFamily="49" charset="-122"/>
              </a:rPr>
              <a:t>(</a:t>
            </a:r>
            <a:r>
              <a:rPr lang="en-US" altLang="zh-CN" sz="3200" b="1">
                <a:solidFill>
                  <a:srgbClr val="FF0000"/>
                </a:solidFill>
                <a:latin typeface="Times New Roman" panose="02020603050405020304" pitchFamily="18" charset="0"/>
                <a:ea typeface="楷体_GB2312" pitchFamily="49" charset="-122"/>
                <a:cs typeface="Times New Roman" panose="02020603050405020304" pitchFamily="18" charset="0"/>
              </a:rPr>
              <a:t>P1</a:t>
            </a:r>
            <a:r>
              <a:rPr lang="en-US" altLang="zh-CN" sz="3200" b="1">
                <a:solidFill>
                  <a:srgbClr val="FC1B0A"/>
                </a:solidFill>
                <a:latin typeface="Times New Roman" panose="02020603050405020304" pitchFamily="18" charset="0"/>
                <a:ea typeface="楷体_GB2312" pitchFamily="49" charset="-122"/>
                <a:cs typeface="Times New Roman" panose="02020603050405020304" pitchFamily="18" charset="0"/>
              </a:rPr>
              <a:t>6</a:t>
            </a:r>
            <a:r>
              <a:rPr lang="en-US" altLang="zh-CN" sz="3200" b="1">
                <a:latin typeface="楷体_GB2312" pitchFamily="49" charset="-122"/>
                <a:ea typeface="楷体_GB2312" pitchFamily="49" charset="-122"/>
              </a:rPr>
              <a:t>)</a:t>
            </a:r>
          </a:p>
          <a:p>
            <a:pPr>
              <a:lnSpc>
                <a:spcPct val="130000"/>
              </a:lnSpc>
              <a:spcBef>
                <a:spcPts val="1200"/>
              </a:spcBef>
            </a:pPr>
            <a:r>
              <a:rPr lang="en-US" altLang="zh-CN" sz="3200" b="1">
                <a:solidFill>
                  <a:srgbClr val="FF0000"/>
                </a:solidFill>
                <a:highlight>
                  <a:srgbClr val="FFFF00"/>
                </a:highlight>
                <a:latin typeface="楷体_GB2312" pitchFamily="49" charset="-122"/>
                <a:ea typeface="楷体_GB2312" pitchFamily="49" charset="-122"/>
              </a:rPr>
              <a:t>②</a:t>
            </a:r>
            <a:r>
              <a:rPr lang="zh-CN" altLang="en-US" sz="3200" b="1">
                <a:latin typeface="楷体_GB2312" pitchFamily="49" charset="-122"/>
                <a:ea typeface="楷体_GB2312" pitchFamily="49" charset="-122"/>
              </a:rPr>
              <a:t>人际关系学说的主要观点</a:t>
            </a:r>
          </a:p>
          <a:p>
            <a:pPr>
              <a:lnSpc>
                <a:spcPct val="130000"/>
              </a:lnSpc>
              <a:spcBef>
                <a:spcPts val="1200"/>
              </a:spcBef>
            </a:pPr>
            <a:r>
              <a:rPr lang="zh-CN" altLang="en-US" sz="3200" b="1">
                <a:latin typeface="楷体_GB2312" pitchFamily="49" charset="-122"/>
                <a:ea typeface="楷体_GB2312" pitchFamily="49" charset="-122"/>
              </a:rPr>
              <a:t>根据以上试验，梅奥等人写了</a:t>
            </a: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工业文明中的人的问题</a:t>
            </a: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等一系列著作，总结出了人际关系学说。主要观点是：</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4"/>
          <p:cNvSpPr>
            <a:spLocks noChangeArrowheads="1"/>
          </p:cNvSpPr>
          <p:nvPr/>
        </p:nvSpPr>
        <p:spPr bwMode="auto">
          <a:xfrm>
            <a:off x="1919605" y="692151"/>
            <a:ext cx="8140700" cy="56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lnSpc>
                <a:spcPct val="130000"/>
              </a:lnSpc>
              <a:buFont typeface="Wingdings" panose="05000000000000000000" charset="0"/>
              <a:buChar char="Ø"/>
            </a:pPr>
            <a:r>
              <a:rPr lang="zh-CN" altLang="en-US" sz="2800" b="1">
                <a:solidFill>
                  <a:srgbClr val="FF0000"/>
                </a:solidFill>
                <a:highlight>
                  <a:srgbClr val="FFFF00"/>
                </a:highlight>
                <a:latin typeface="Times New Roman" panose="02020603050405020304" pitchFamily="18" charset="0"/>
              </a:rPr>
              <a:t>工人都是“社会人”，是复杂的社会系统的成员，不是经济人。</a:t>
            </a:r>
            <a:r>
              <a:rPr lang="zh-CN" altLang="en-US" sz="2800" b="1">
                <a:latin typeface="Times New Roman" panose="02020603050405020304" pitchFamily="18" charset="0"/>
              </a:rPr>
              <a:t>他们有必须加以满足的物质方面的要求，但更重要的，是他们有社会方面和心理方面的要求。</a:t>
            </a:r>
          </a:p>
          <a:p>
            <a:pPr marL="457200" indent="-457200" algn="just" eaLnBrk="0" hangingPunct="0">
              <a:lnSpc>
                <a:spcPct val="130000"/>
              </a:lnSpc>
              <a:buFont typeface="Wingdings" panose="05000000000000000000" charset="0"/>
              <a:buChar char="Ø"/>
            </a:pPr>
            <a:r>
              <a:rPr lang="zh-CN" altLang="en-US" sz="2800" b="1">
                <a:solidFill>
                  <a:srgbClr val="FF0000"/>
                </a:solidFill>
                <a:highlight>
                  <a:srgbClr val="FFFF00"/>
                </a:highlight>
                <a:latin typeface="Times New Roman" panose="02020603050405020304" pitchFamily="18" charset="0"/>
              </a:rPr>
              <a:t>管理者应重视协调人际关系。</a:t>
            </a:r>
            <a:r>
              <a:rPr lang="zh-CN" altLang="en-US" sz="2800" b="1">
                <a:latin typeface="Times New Roman" panose="02020603050405020304" pitchFamily="18" charset="0"/>
              </a:rPr>
              <a:t>领导的责任在于提高工人“士气”，增加工人“满意度”，从而达到提高生产率的目的。为此要改变传统领导方式，建立和谐的人际关系。</a:t>
            </a:r>
          </a:p>
          <a:p>
            <a:pPr marL="457200" indent="-457200" algn="just" eaLnBrk="0" hangingPunct="0">
              <a:lnSpc>
                <a:spcPct val="130000"/>
              </a:lnSpc>
              <a:buFont typeface="Wingdings" panose="05000000000000000000" charset="0"/>
              <a:buChar char="Ø"/>
            </a:pPr>
            <a:r>
              <a:rPr lang="zh-CN" altLang="en-US" sz="2800" b="1">
                <a:solidFill>
                  <a:srgbClr val="FF0000"/>
                </a:solidFill>
                <a:highlight>
                  <a:srgbClr val="FFFF00"/>
                </a:highlight>
                <a:latin typeface="Times New Roman" panose="02020603050405020304" pitchFamily="18" charset="0"/>
              </a:rPr>
              <a:t>企业除了正式组织之外，还存在着“非正式组织”，它是影响生产率的一个重要因素。</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E02BB-DAB6-4DC9-9AC6-DAFD008DE502}"/>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19F96104-CFF8-4FDB-9A77-E582BF38218F}"/>
              </a:ext>
            </a:extLst>
          </p:cNvPr>
          <p:cNvSpPr txBox="1"/>
          <p:nvPr/>
        </p:nvSpPr>
        <p:spPr>
          <a:xfrm>
            <a:off x="1749447" y="1589790"/>
            <a:ext cx="8693106" cy="3939540"/>
          </a:xfrm>
          <a:prstGeom prst="rect">
            <a:avLst/>
          </a:prstGeom>
          <a:noFill/>
        </p:spPr>
        <p:txBody>
          <a:bodyPr wrap="square">
            <a:spAutoFit/>
          </a:bodyPr>
          <a:lstStyle/>
          <a:p>
            <a:pPr indent="0" fontAlgn="auto">
              <a:spcBef>
                <a:spcPts val="600"/>
              </a:spcBef>
            </a:pPr>
            <a:r>
              <a:rPr lang="zh-CN" altLang="en-US" sz="4000" b="1" dirty="0">
                <a:solidFill>
                  <a:srgbClr val="FF0000"/>
                </a:solidFill>
                <a:highlight>
                  <a:srgbClr val="FFFF00"/>
                </a:highlight>
                <a:latin typeface="Times New Roman" panose="02020603050405020304" pitchFamily="18" charset="0"/>
                <a:ea typeface="华文细黑" panose="02010600040101010101" charset="-122"/>
                <a:cs typeface="Times New Roman" panose="02020603050405020304" pitchFamily="18" charset="0"/>
              </a:rPr>
              <a:t>四、计算题</a:t>
            </a:r>
            <a:r>
              <a:rPr lang="zh-CN" altLang="en-US" sz="4000" b="1" dirty="0">
                <a:latin typeface="Times New Roman" panose="02020603050405020304" pitchFamily="18" charset="0"/>
                <a:ea typeface="华文细黑" panose="02010600040101010101" charset="-122"/>
                <a:cs typeface="Times New Roman" panose="02020603050405020304" pitchFamily="18" charset="0"/>
              </a:rPr>
              <a:t>（总分25分，第一题12分，第二题13分</a:t>
            </a:r>
            <a:r>
              <a:rPr lang="zh-CN" altLang="en-US" sz="3200" b="1" dirty="0">
                <a:latin typeface="Times New Roman" panose="02020603050405020304" pitchFamily="18" charset="0"/>
                <a:ea typeface="华文细黑" panose="02010600040101010101" charset="-122"/>
                <a:cs typeface="Times New Roman" panose="02020603050405020304" pitchFamily="18" charset="0"/>
              </a:rPr>
              <a:t>）</a:t>
            </a:r>
          </a:p>
          <a:p>
            <a:pPr indent="0" fontAlgn="auto">
              <a:spcBef>
                <a:spcPts val="600"/>
              </a:spcBef>
            </a:pPr>
            <a:r>
              <a:rPr lang="zh-CN" altLang="en-US" sz="3200" b="1" dirty="0">
                <a:latin typeface="Times New Roman" panose="02020603050405020304" pitchFamily="18" charset="0"/>
                <a:ea typeface="华文细黑" panose="02010600040101010101" charset="-122"/>
                <a:cs typeface="Times New Roman" panose="02020603050405020304" pitchFamily="18" charset="0"/>
              </a:rPr>
              <a:t>1.本量利分析题</a:t>
            </a:r>
            <a:r>
              <a:rPr lang="en-US" altLang="zh-CN" sz="3200" b="1" dirty="0">
                <a:latin typeface="Times New Roman" panose="02020603050405020304" pitchFamily="18" charset="0"/>
                <a:ea typeface="华文细黑" panose="02010600040101010101" charset="-122"/>
                <a:cs typeface="Times New Roman" panose="02020603050405020304" pitchFamily="18" charset="0"/>
                <a:sym typeface="+mn-ea"/>
              </a:rPr>
              <a:t>（12分）</a:t>
            </a:r>
            <a:endParaRPr lang="en-US" altLang="zh-CN" sz="3200" b="1" dirty="0">
              <a:latin typeface="Times New Roman" panose="02020603050405020304" pitchFamily="18" charset="0"/>
              <a:ea typeface="华文细黑" panose="02010600040101010101" charset="-122"/>
              <a:cs typeface="Times New Roman" panose="02020603050405020304" pitchFamily="18" charset="0"/>
            </a:endParaRPr>
          </a:p>
          <a:p>
            <a:pPr indent="0" fontAlgn="auto">
              <a:spcBef>
                <a:spcPts val="600"/>
              </a:spcBef>
            </a:pPr>
            <a:r>
              <a:rPr lang="en-US" altLang="zh-CN" sz="3200" b="1" dirty="0">
                <a:latin typeface="Times New Roman" panose="02020603050405020304" pitchFamily="18" charset="0"/>
                <a:ea typeface="华文细黑" panose="02010600040101010101" charset="-122"/>
                <a:cs typeface="Times New Roman" panose="02020603050405020304" pitchFamily="18" charset="0"/>
              </a:rPr>
              <a:t>2.经过对某项工程调研分析，列出有关资料清单如下表所示。试根据表中资料正确画出网络图，并在图中计算网络图的时间参数，利用时差确定该工程的关键线路和总工期。（13分）</a:t>
            </a:r>
          </a:p>
        </p:txBody>
      </p:sp>
    </p:spTree>
    <p:extLst>
      <p:ext uri="{BB962C8B-B14F-4D97-AF65-F5344CB8AC3E}">
        <p14:creationId xmlns:p14="http://schemas.microsoft.com/office/powerpoint/2010/main" val="1888165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3"/>
          <p:cNvSpPr>
            <a:spLocks noGrp="1" noChangeArrowheads="1"/>
          </p:cNvSpPr>
          <p:nvPr>
            <p:ph type="body" idx="1"/>
          </p:nvPr>
        </p:nvSpPr>
        <p:spPr>
          <a:xfrm>
            <a:off x="2096332" y="2578450"/>
            <a:ext cx="8229600" cy="727710"/>
          </a:xfrm>
        </p:spPr>
        <p:txBody>
          <a:bodyPr>
            <a:noAutofit/>
          </a:bodyPr>
          <a:lstStyle/>
          <a:p>
            <a:pPr eaLnBrk="1" hangingPunct="1">
              <a:lnSpc>
                <a:spcPct val="150000"/>
              </a:lnSpc>
              <a:buFont typeface="Wingdings" panose="05000000000000000000" pitchFamily="2" charset="2"/>
              <a:buNone/>
            </a:pPr>
            <a:r>
              <a:rPr lang="zh-CN" altLang="en-US" sz="2800" b="1" dirty="0">
                <a:latin typeface="Times New Roman" panose="02020603050405020304" pitchFamily="18" charset="0"/>
              </a:rPr>
              <a:t>	</a:t>
            </a:r>
            <a:r>
              <a:rPr lang="en-US" altLang="zh-CN" sz="2800" b="1" dirty="0">
                <a:solidFill>
                  <a:srgbClr val="FF0066"/>
                </a:solidFill>
                <a:latin typeface="Times New Roman" panose="02020603050405020304" pitchFamily="18" charset="0"/>
              </a:rPr>
              <a:t>T</a:t>
            </a:r>
            <a:r>
              <a:rPr lang="en-US" altLang="zh-CN" sz="2800" b="1" baseline="-25000" dirty="0">
                <a:solidFill>
                  <a:srgbClr val="FF0066"/>
                </a:solidFill>
                <a:latin typeface="Times New Roman" panose="02020603050405020304" pitchFamily="18" charset="0"/>
              </a:rPr>
              <a:t>P </a:t>
            </a:r>
            <a:r>
              <a:rPr lang="en-US" altLang="zh-CN" sz="2800" b="1" dirty="0">
                <a:solidFill>
                  <a:srgbClr val="FF0066"/>
                </a:solidFill>
                <a:latin typeface="Times New Roman" panose="02020603050405020304" pitchFamily="18" charset="0"/>
              </a:rPr>
              <a:t>= S</a:t>
            </a:r>
            <a:r>
              <a:rPr lang="zh-CN" altLang="en-US" sz="2800" b="1" dirty="0">
                <a:solidFill>
                  <a:srgbClr val="FF0066"/>
                </a:solidFill>
                <a:latin typeface="Times New Roman" panose="02020603050405020304" pitchFamily="18" charset="0"/>
              </a:rPr>
              <a:t>－</a:t>
            </a:r>
            <a:r>
              <a:rPr lang="en-US" altLang="zh-CN" sz="2800" b="1" dirty="0">
                <a:solidFill>
                  <a:srgbClr val="FF0066"/>
                </a:solidFill>
                <a:latin typeface="Times New Roman" panose="02020603050405020304" pitchFamily="18" charset="0"/>
              </a:rPr>
              <a:t>C =</a:t>
            </a:r>
            <a:r>
              <a:rPr lang="zh-CN" altLang="en-US" sz="2800" b="1" dirty="0">
                <a:solidFill>
                  <a:srgbClr val="FF0066"/>
                </a:solidFill>
                <a:latin typeface="Times New Roman" panose="02020603050405020304" pitchFamily="18" charset="0"/>
              </a:rPr>
              <a:t> </a:t>
            </a:r>
            <a:r>
              <a:rPr lang="en-US" altLang="zh-CN" sz="2800" b="1" dirty="0">
                <a:solidFill>
                  <a:srgbClr val="FF0066"/>
                </a:solidFill>
                <a:latin typeface="Times New Roman" panose="02020603050405020304" pitchFamily="18" charset="0"/>
              </a:rPr>
              <a:t>PX</a:t>
            </a:r>
            <a:r>
              <a:rPr lang="zh-CN" altLang="en-US" sz="2800" b="1" dirty="0">
                <a:solidFill>
                  <a:srgbClr val="FF0066"/>
                </a:solidFill>
                <a:latin typeface="Times New Roman" panose="02020603050405020304" pitchFamily="18" charset="0"/>
              </a:rPr>
              <a:t>－</a:t>
            </a:r>
            <a:r>
              <a:rPr lang="en-US" altLang="zh-CN" sz="2800" b="1" dirty="0">
                <a:solidFill>
                  <a:srgbClr val="FF0066"/>
                </a:solidFill>
                <a:latin typeface="Times New Roman" panose="02020603050405020304" pitchFamily="18" charset="0"/>
              </a:rPr>
              <a:t>C</a:t>
            </a:r>
            <a:r>
              <a:rPr lang="en-US" altLang="zh-CN" sz="2800" b="1" baseline="-25000" dirty="0">
                <a:solidFill>
                  <a:srgbClr val="FF0066"/>
                </a:solidFill>
                <a:latin typeface="Times New Roman" panose="02020603050405020304" pitchFamily="18" charset="0"/>
              </a:rPr>
              <a:t>V</a:t>
            </a:r>
            <a:r>
              <a:rPr lang="en-US" altLang="zh-CN" sz="2800" b="1" dirty="0">
                <a:solidFill>
                  <a:srgbClr val="FF0066"/>
                </a:solidFill>
                <a:latin typeface="Times New Roman" panose="02020603050405020304" pitchFamily="18" charset="0"/>
              </a:rPr>
              <a:t>X</a:t>
            </a:r>
            <a:r>
              <a:rPr lang="zh-CN" altLang="en-US" sz="2800" b="1" dirty="0">
                <a:solidFill>
                  <a:srgbClr val="FF0066"/>
                </a:solidFill>
                <a:latin typeface="Times New Roman" panose="02020603050405020304" pitchFamily="18" charset="0"/>
              </a:rPr>
              <a:t>－</a:t>
            </a:r>
            <a:r>
              <a:rPr lang="en-US" altLang="zh-CN" sz="2800" b="1" dirty="0">
                <a:solidFill>
                  <a:srgbClr val="FF0066"/>
                </a:solidFill>
                <a:latin typeface="Times New Roman" panose="02020603050405020304" pitchFamily="18" charset="0"/>
              </a:rPr>
              <a:t>C</a:t>
            </a:r>
            <a:r>
              <a:rPr lang="en-US" altLang="zh-CN" sz="2800" b="1" baseline="-25000" dirty="0">
                <a:solidFill>
                  <a:srgbClr val="FF0066"/>
                </a:solidFill>
                <a:latin typeface="Times New Roman" panose="02020603050405020304" pitchFamily="18" charset="0"/>
              </a:rPr>
              <a:t>F  </a:t>
            </a:r>
            <a:r>
              <a:rPr lang="en-US" altLang="zh-CN" sz="2800" b="1" dirty="0">
                <a:solidFill>
                  <a:srgbClr val="FF0066"/>
                </a:solidFill>
                <a:latin typeface="Times New Roman" panose="02020603050405020304" pitchFamily="18" charset="0"/>
              </a:rPr>
              <a:t>=  (P</a:t>
            </a:r>
            <a:r>
              <a:rPr lang="zh-CN" altLang="en-US" sz="2800" b="1" dirty="0">
                <a:solidFill>
                  <a:srgbClr val="FF0066"/>
                </a:solidFill>
                <a:latin typeface="Times New Roman" panose="02020603050405020304" pitchFamily="18" charset="0"/>
              </a:rPr>
              <a:t>－</a:t>
            </a:r>
            <a:r>
              <a:rPr lang="en-US" altLang="zh-CN" sz="2800" b="1" dirty="0">
                <a:solidFill>
                  <a:srgbClr val="FF0066"/>
                </a:solidFill>
                <a:latin typeface="Times New Roman" panose="02020603050405020304" pitchFamily="18" charset="0"/>
              </a:rPr>
              <a:t>C</a:t>
            </a:r>
            <a:r>
              <a:rPr lang="en-US" altLang="zh-CN" sz="2800" b="1" baseline="-25000" dirty="0">
                <a:solidFill>
                  <a:srgbClr val="FF0066"/>
                </a:solidFill>
                <a:latin typeface="Times New Roman" panose="02020603050405020304" pitchFamily="18" charset="0"/>
              </a:rPr>
              <a:t>V</a:t>
            </a:r>
            <a:r>
              <a:rPr lang="en-US" altLang="zh-CN" sz="2800" b="1" dirty="0">
                <a:solidFill>
                  <a:srgbClr val="FF0066"/>
                </a:solidFill>
                <a:latin typeface="Times New Roman" panose="02020603050405020304" pitchFamily="18" charset="0"/>
              </a:rPr>
              <a:t>)X</a:t>
            </a:r>
            <a:r>
              <a:rPr lang="zh-CN" altLang="en-US" sz="2800" b="1" dirty="0">
                <a:solidFill>
                  <a:srgbClr val="FF0066"/>
                </a:solidFill>
                <a:latin typeface="Times New Roman" panose="02020603050405020304" pitchFamily="18" charset="0"/>
              </a:rPr>
              <a:t>－</a:t>
            </a:r>
            <a:r>
              <a:rPr lang="en-US" altLang="zh-CN" sz="2800" b="1" dirty="0">
                <a:solidFill>
                  <a:srgbClr val="FF0066"/>
                </a:solidFill>
                <a:latin typeface="Times New Roman" panose="02020603050405020304" pitchFamily="18" charset="0"/>
              </a:rPr>
              <a:t>C</a:t>
            </a:r>
            <a:r>
              <a:rPr lang="en-US" altLang="zh-CN" sz="2800" b="1" baseline="-25000" dirty="0">
                <a:solidFill>
                  <a:srgbClr val="FF0066"/>
                </a:solidFill>
                <a:latin typeface="Times New Roman" panose="02020603050405020304" pitchFamily="18" charset="0"/>
              </a:rPr>
              <a:t>F</a:t>
            </a:r>
          </a:p>
        </p:txBody>
      </p:sp>
      <p:sp>
        <p:nvSpPr>
          <p:cNvPr id="2" name="灯片编号占位符 1"/>
          <p:cNvSpPr>
            <a:spLocks noGrp="1"/>
          </p:cNvSpPr>
          <p:nvPr>
            <p:ph type="sldNum" sz="quarter" idx="12"/>
          </p:nvPr>
        </p:nvSpPr>
        <p:spPr/>
        <p:txBody>
          <a:bodyPr/>
          <a:lstStyle/>
          <a:p>
            <a:fld id="{D9ABAA50-6A32-4BEF-9392-F3809952802D}" type="slidenum">
              <a:rPr lang="zh-CN" altLang="en-US" smtClean="0"/>
              <a:t>19</a:t>
            </a:fld>
            <a:endParaRPr lang="zh-CN" altLang="en-US" dirty="0"/>
          </a:p>
        </p:txBody>
      </p:sp>
      <p:graphicFrame>
        <p:nvGraphicFramePr>
          <p:cNvPr id="3" name="表格 2"/>
          <p:cNvGraphicFramePr>
            <a:graphicFrameLocks noGrp="1"/>
          </p:cNvGraphicFramePr>
          <p:nvPr>
            <p:custDataLst>
              <p:tags r:id="rId1"/>
            </p:custDataLst>
          </p:nvPr>
        </p:nvGraphicFramePr>
        <p:xfrm>
          <a:off x="2639696" y="3501391"/>
          <a:ext cx="6208395" cy="3423285"/>
        </p:xfrm>
        <a:graphic>
          <a:graphicData uri="http://schemas.openxmlformats.org/drawingml/2006/table">
            <a:tbl>
              <a:tblPr firstRow="1" firstCol="1" bandRow="1">
                <a:tableStyleId>{2D5ABB26-0587-4C30-8999-92F81FD0307C}</a:tableStyleId>
              </a:tblPr>
              <a:tblGrid>
                <a:gridCol w="763270">
                  <a:extLst>
                    <a:ext uri="{9D8B030D-6E8A-4147-A177-3AD203B41FA5}">
                      <a16:colId xmlns:a16="http://schemas.microsoft.com/office/drawing/2014/main" val="20000"/>
                    </a:ext>
                  </a:extLst>
                </a:gridCol>
                <a:gridCol w="5445125">
                  <a:extLst>
                    <a:ext uri="{9D8B030D-6E8A-4147-A177-3AD203B41FA5}">
                      <a16:colId xmlns:a16="http://schemas.microsoft.com/office/drawing/2014/main" val="20001"/>
                    </a:ext>
                  </a:extLst>
                </a:gridCol>
              </a:tblGrid>
              <a:tr h="427990">
                <a:tc>
                  <a:txBody>
                    <a:bodyPr/>
                    <a:lstStyle/>
                    <a:p>
                      <a:pPr algn="just">
                        <a:spcAft>
                          <a:spcPts val="0"/>
                        </a:spcAft>
                      </a:pPr>
                      <a:r>
                        <a:rPr lang="en-US" sz="2800" b="1" i="0" kern="100" dirty="0">
                          <a:effectLst/>
                          <a:latin typeface="Times New Roman" panose="02020603050405020304" pitchFamily="18" charset="0"/>
                          <a:ea typeface="楷体" panose="02010609060101010101" pitchFamily="49" charset="-122"/>
                          <a:cs typeface="Times New Roman" panose="02020603050405020304" pitchFamily="18" charset="0"/>
                        </a:rPr>
                        <a:t>T</a:t>
                      </a:r>
                      <a:r>
                        <a:rPr lang="en-US" sz="2800" b="1" i="0" kern="100" baseline="-25000" dirty="0">
                          <a:effectLst/>
                          <a:latin typeface="Times New Roman" panose="02020603050405020304" pitchFamily="18" charset="0"/>
                          <a:ea typeface="楷体" panose="02010609060101010101" pitchFamily="49" charset="-122"/>
                          <a:cs typeface="Times New Roman" panose="02020603050405020304" pitchFamily="18" charset="0"/>
                        </a:rPr>
                        <a:t>P</a:t>
                      </a:r>
                      <a:endParaRPr lang="zh-CN" sz="2800" b="1" i="0" kern="100" baseline="-250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algn="just">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利润</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kern="100" dirty="0">
                          <a:solidFill>
                            <a:srgbClr val="FF0000"/>
                          </a:solidFill>
                          <a:effectLst/>
                          <a:highlight>
                            <a:srgbClr val="FFFF00"/>
                          </a:highlight>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arget </a:t>
                      </a:r>
                      <a:r>
                        <a:rPr lang="en-US" altLang="zh-CN" sz="2800" b="1" kern="100" dirty="0">
                          <a:solidFill>
                            <a:srgbClr val="FF0000"/>
                          </a:solidFill>
                          <a:effectLst/>
                          <a:highlight>
                            <a:srgbClr val="FFFF00"/>
                          </a:highlight>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rofit)</a:t>
                      </a:r>
                    </a:p>
                  </a:txBody>
                  <a:tcPr marL="68580" marR="68580" marT="0" marB="0"/>
                </a:tc>
                <a:extLst>
                  <a:ext uri="{0D108BD9-81ED-4DB2-BD59-A6C34878D82A}">
                    <a16:rowId xmlns:a16="http://schemas.microsoft.com/office/drawing/2014/main" val="10000"/>
                  </a:ext>
                </a:extLst>
              </a:tr>
              <a:tr h="427990">
                <a:tc>
                  <a:txBody>
                    <a:bodyPr/>
                    <a:lstStyle/>
                    <a:p>
                      <a:pPr algn="just">
                        <a:spcAft>
                          <a:spcPts val="0"/>
                        </a:spcAft>
                      </a:pPr>
                      <a:r>
                        <a:rPr lang="en-US" sz="2800" b="1" i="0" kern="100" dirty="0">
                          <a:effectLst/>
                          <a:latin typeface="Times New Roman" panose="02020603050405020304" pitchFamily="18" charset="0"/>
                          <a:ea typeface="楷体" panose="02010609060101010101" pitchFamily="49" charset="-122"/>
                          <a:cs typeface="Times New Roman" panose="02020603050405020304" pitchFamily="18" charset="0"/>
                        </a:rPr>
                        <a:t>S</a:t>
                      </a:r>
                      <a:endParaRPr lang="zh-CN" sz="2800" b="1" i="0"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algn="just">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销售额</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kern="100" dirty="0">
                          <a:solidFill>
                            <a:srgbClr val="FF0000"/>
                          </a:solidFill>
                          <a:effectLst/>
                          <a:highlight>
                            <a:srgbClr val="FFFF00"/>
                          </a:highlight>
                          <a:latin typeface="Times New Roman" panose="02020603050405020304" pitchFamily="18" charset="0"/>
                          <a:ea typeface="楷体" panose="02010609060101010101" pitchFamily="49" charset="-122"/>
                          <a:cs typeface="Times New Roman" panose="02020603050405020304" pitchFamily="18" charset="0"/>
                        </a:rPr>
                        <a:t>S</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ales volume)</a:t>
                      </a:r>
                    </a:p>
                  </a:txBody>
                  <a:tcPr marL="68580" marR="68580" marT="0" marB="0"/>
                </a:tc>
                <a:extLst>
                  <a:ext uri="{0D108BD9-81ED-4DB2-BD59-A6C34878D82A}">
                    <a16:rowId xmlns:a16="http://schemas.microsoft.com/office/drawing/2014/main" val="10001"/>
                  </a:ext>
                </a:extLst>
              </a:tr>
              <a:tr h="427990">
                <a:tc>
                  <a:txBody>
                    <a:bodyPr/>
                    <a:lstStyle/>
                    <a:p>
                      <a:pPr algn="just">
                        <a:spcAft>
                          <a:spcPts val="0"/>
                        </a:spcAft>
                      </a:pPr>
                      <a:r>
                        <a:rPr lang="en-US" sz="2800" b="1" i="0" kern="100" dirty="0">
                          <a:effectLst/>
                          <a:latin typeface="Times New Roman" panose="02020603050405020304" pitchFamily="18" charset="0"/>
                          <a:ea typeface="楷体" panose="02010609060101010101" pitchFamily="49" charset="-122"/>
                          <a:cs typeface="Times New Roman" panose="02020603050405020304" pitchFamily="18" charset="0"/>
                        </a:rPr>
                        <a:t>C</a:t>
                      </a:r>
                      <a:endParaRPr lang="zh-CN" sz="2800" b="1" i="0"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algn="just">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总成本</a:t>
                      </a:r>
                    </a:p>
                  </a:txBody>
                  <a:tcPr marL="68580" marR="68580" marT="0" marB="0"/>
                </a:tc>
                <a:extLst>
                  <a:ext uri="{0D108BD9-81ED-4DB2-BD59-A6C34878D82A}">
                    <a16:rowId xmlns:a16="http://schemas.microsoft.com/office/drawing/2014/main" val="10002"/>
                  </a:ext>
                </a:extLst>
              </a:tr>
              <a:tr h="427990">
                <a:tc>
                  <a:txBody>
                    <a:bodyPr/>
                    <a:lstStyle/>
                    <a:p>
                      <a:pPr algn="just">
                        <a:spcAft>
                          <a:spcPts val="0"/>
                        </a:spcAft>
                      </a:pPr>
                      <a:r>
                        <a:rPr lang="en-US" sz="2800" b="1" i="0" kern="100" dirty="0">
                          <a:effectLst/>
                          <a:latin typeface="Times New Roman" panose="02020603050405020304" pitchFamily="18" charset="0"/>
                          <a:ea typeface="楷体" panose="02010609060101010101" pitchFamily="49" charset="-122"/>
                          <a:cs typeface="Times New Roman" panose="02020603050405020304" pitchFamily="18" charset="0"/>
                        </a:rPr>
                        <a:t>C</a:t>
                      </a:r>
                      <a:r>
                        <a:rPr lang="en-US" sz="2800" b="1" i="0" kern="100" baseline="-25000" dirty="0">
                          <a:effectLst/>
                          <a:latin typeface="Times New Roman" panose="02020603050405020304" pitchFamily="18" charset="0"/>
                          <a:ea typeface="楷体" panose="02010609060101010101" pitchFamily="49" charset="-122"/>
                          <a:cs typeface="Times New Roman" panose="02020603050405020304" pitchFamily="18" charset="0"/>
                        </a:rPr>
                        <a:t>F</a:t>
                      </a:r>
                      <a:endParaRPr lang="zh-CN" sz="2800" b="1" i="0" kern="100" baseline="-250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algn="just">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固定成本</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kern="100" dirty="0">
                          <a:solidFill>
                            <a:srgbClr val="FF0000"/>
                          </a:solidFill>
                          <a:effectLst/>
                          <a:highlight>
                            <a:srgbClr val="FFFF00"/>
                          </a:highlight>
                          <a:latin typeface="Times New Roman" panose="02020603050405020304" pitchFamily="18" charset="0"/>
                          <a:ea typeface="楷体" panose="02010609060101010101" pitchFamily="49" charset="-122"/>
                          <a:cs typeface="Times New Roman" panose="02020603050405020304" pitchFamily="18" charset="0"/>
                        </a:rPr>
                        <a:t>F</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ixed </a:t>
                      </a:r>
                      <a:r>
                        <a:rPr lang="en-US" altLang="zh-CN" sz="2800" b="1" kern="100" dirty="0">
                          <a:solidFill>
                            <a:srgbClr val="FF0000"/>
                          </a:solidFill>
                          <a:effectLst/>
                          <a:highlight>
                            <a:srgbClr val="FFFF00"/>
                          </a:highlight>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ost)</a:t>
                      </a:r>
                    </a:p>
                  </a:txBody>
                  <a:tcPr marL="68580" marR="68580" marT="0" marB="0"/>
                </a:tc>
                <a:extLst>
                  <a:ext uri="{0D108BD9-81ED-4DB2-BD59-A6C34878D82A}">
                    <a16:rowId xmlns:a16="http://schemas.microsoft.com/office/drawing/2014/main" val="10003"/>
                  </a:ext>
                </a:extLst>
              </a:tr>
              <a:tr h="427355">
                <a:tc>
                  <a:txBody>
                    <a:bodyPr/>
                    <a:lstStyle/>
                    <a:p>
                      <a:pPr algn="just">
                        <a:spcAft>
                          <a:spcPts val="0"/>
                        </a:spcAft>
                      </a:pPr>
                      <a:r>
                        <a:rPr lang="en-US" sz="2800" b="1" i="0" kern="100" dirty="0">
                          <a:effectLst/>
                          <a:latin typeface="Times New Roman" panose="02020603050405020304" pitchFamily="18" charset="0"/>
                          <a:ea typeface="楷体" panose="02010609060101010101" pitchFamily="49" charset="-122"/>
                          <a:cs typeface="Times New Roman" panose="02020603050405020304" pitchFamily="18" charset="0"/>
                        </a:rPr>
                        <a:t>X</a:t>
                      </a:r>
                      <a:endParaRPr lang="zh-CN" sz="2800" b="1" i="0"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algn="just">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销售量</a:t>
                      </a:r>
                    </a:p>
                  </a:txBody>
                  <a:tcPr marL="68580" marR="68580" marT="0" marB="0"/>
                </a:tc>
                <a:extLst>
                  <a:ext uri="{0D108BD9-81ED-4DB2-BD59-A6C34878D82A}">
                    <a16:rowId xmlns:a16="http://schemas.microsoft.com/office/drawing/2014/main" val="10004"/>
                  </a:ext>
                </a:extLst>
              </a:tr>
              <a:tr h="427990">
                <a:tc>
                  <a:txBody>
                    <a:bodyPr/>
                    <a:lstStyle/>
                    <a:p>
                      <a:pPr algn="just">
                        <a:spcAft>
                          <a:spcPts val="0"/>
                        </a:spcAft>
                      </a:pPr>
                      <a:r>
                        <a:rPr lang="en-US" sz="2800" b="1" i="0" kern="100" dirty="0">
                          <a:effectLst/>
                          <a:latin typeface="Times New Roman" panose="02020603050405020304" pitchFamily="18" charset="0"/>
                          <a:ea typeface="楷体" panose="02010609060101010101" pitchFamily="49" charset="-122"/>
                          <a:cs typeface="Times New Roman" panose="02020603050405020304" pitchFamily="18" charset="0"/>
                        </a:rPr>
                        <a:t>P</a:t>
                      </a:r>
                      <a:endParaRPr lang="zh-CN" sz="2800" b="1" i="0"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algn="just">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销售单价</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(Unit </a:t>
                      </a:r>
                      <a:r>
                        <a:rPr lang="en-US" altLang="zh-CN" sz="2800" b="1" kern="100" dirty="0">
                          <a:solidFill>
                            <a:srgbClr val="FF0000"/>
                          </a:solidFill>
                          <a:effectLst/>
                          <a:highlight>
                            <a:srgbClr val="FFFF00"/>
                          </a:highlight>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rice)</a:t>
                      </a:r>
                    </a:p>
                  </a:txBody>
                  <a:tcPr marL="68580" marR="68580" marT="0" marB="0"/>
                </a:tc>
                <a:extLst>
                  <a:ext uri="{0D108BD9-81ED-4DB2-BD59-A6C34878D82A}">
                    <a16:rowId xmlns:a16="http://schemas.microsoft.com/office/drawing/2014/main" val="10005"/>
                  </a:ext>
                </a:extLst>
              </a:tr>
              <a:tr h="855980">
                <a:tc>
                  <a:txBody>
                    <a:bodyPr/>
                    <a:lstStyle/>
                    <a:p>
                      <a:pPr algn="just">
                        <a:spcAft>
                          <a:spcPts val="0"/>
                        </a:spcAft>
                      </a:pPr>
                      <a:r>
                        <a:rPr lang="en-US" sz="2800" b="1" i="0" kern="100" dirty="0">
                          <a:effectLst/>
                          <a:latin typeface="Times New Roman" panose="02020603050405020304" pitchFamily="18" charset="0"/>
                          <a:ea typeface="楷体" panose="02010609060101010101" pitchFamily="49" charset="-122"/>
                          <a:cs typeface="Times New Roman" panose="02020603050405020304" pitchFamily="18" charset="0"/>
                        </a:rPr>
                        <a:t>C</a:t>
                      </a:r>
                      <a:r>
                        <a:rPr lang="en-US" sz="2800" b="1" i="0" kern="100" baseline="-25000" dirty="0">
                          <a:effectLst/>
                          <a:latin typeface="Times New Roman" panose="02020603050405020304" pitchFamily="18" charset="0"/>
                          <a:ea typeface="楷体" panose="02010609060101010101" pitchFamily="49" charset="-122"/>
                          <a:cs typeface="Times New Roman" panose="02020603050405020304" pitchFamily="18" charset="0"/>
                        </a:rPr>
                        <a:t>V</a:t>
                      </a:r>
                      <a:endParaRPr lang="zh-CN" sz="2800" b="1" i="0" kern="100" baseline="-250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algn="just">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单位变动成本</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kern="100" dirty="0">
                          <a:solidFill>
                            <a:srgbClr val="FF0000"/>
                          </a:solidFill>
                          <a:effectLst/>
                          <a:highlight>
                            <a:srgbClr val="FFFF00"/>
                          </a:highlight>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ariable </a:t>
                      </a:r>
                      <a:r>
                        <a:rPr lang="en-US" altLang="zh-CN" sz="2800" b="1" kern="100" dirty="0">
                          <a:solidFill>
                            <a:srgbClr val="FF0000"/>
                          </a:solidFill>
                          <a:effectLst/>
                          <a:highlight>
                            <a:srgbClr val="FFFF00"/>
                          </a:highlight>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b="1" kern="100" dirty="0">
                          <a:effectLst/>
                          <a:latin typeface="Times New Roman" panose="02020603050405020304" pitchFamily="18" charset="0"/>
                          <a:ea typeface="楷体" panose="02010609060101010101" pitchFamily="49" charset="-122"/>
                          <a:cs typeface="Times New Roman" panose="02020603050405020304" pitchFamily="18" charset="0"/>
                        </a:rPr>
                        <a:t>ost)</a:t>
                      </a:r>
                    </a:p>
                  </a:txBody>
                  <a:tcPr marL="68580" marR="68580" marT="0" marB="0"/>
                </a:tc>
                <a:extLst>
                  <a:ext uri="{0D108BD9-81ED-4DB2-BD59-A6C34878D82A}">
                    <a16:rowId xmlns:a16="http://schemas.microsoft.com/office/drawing/2014/main" val="10006"/>
                  </a:ext>
                </a:extLst>
              </a:tr>
            </a:tbl>
          </a:graphicData>
        </a:graphic>
      </p:graphicFrame>
      <p:sp>
        <p:nvSpPr>
          <p:cNvPr id="8" name="标题 2"/>
          <p:cNvSpPr>
            <a:spLocks noGrp="1"/>
          </p:cNvSpPr>
          <p:nvPr>
            <p:ph type="title"/>
          </p:nvPr>
        </p:nvSpPr>
        <p:spPr>
          <a:xfrm>
            <a:off x="1524000" y="357166"/>
            <a:ext cx="8686800" cy="500066"/>
          </a:xfrm>
        </p:spPr>
        <p:txBody>
          <a:bodyPr>
            <a:normAutofit fontScale="90000"/>
          </a:bodyPr>
          <a:lstStyle/>
          <a:p>
            <a:r>
              <a:rPr lang="zh-CN" altLang="en-US" sz="4000" dirty="0">
                <a:latin typeface="等线" panose="02010600030101010101" pitchFamily="2" charset="-122"/>
                <a:ea typeface="等线" panose="02010600030101010101" pitchFamily="2" charset="-122"/>
              </a:rPr>
              <a:t>三、经营决策方法</a:t>
            </a:r>
            <a:r>
              <a:rPr lang="zh-CN" altLang="en-US" sz="4000" dirty="0">
                <a:solidFill>
                  <a:srgbClr val="C00000"/>
                </a:solidFill>
                <a:latin typeface="等线" panose="02010600030101010101" pitchFamily="2" charset="-122"/>
                <a:ea typeface="等线" panose="02010600030101010101" pitchFamily="2" charset="-122"/>
              </a:rPr>
              <a:t> </a:t>
            </a:r>
            <a:r>
              <a:rPr lang="en-US" altLang="zh-CN" sz="4000" dirty="0">
                <a:solidFill>
                  <a:srgbClr val="C00000"/>
                </a:solidFill>
                <a:latin typeface="等线" panose="02010600030101010101" pitchFamily="2" charset="-122"/>
                <a:ea typeface="等线" panose="02010600030101010101" pitchFamily="2" charset="-122"/>
              </a:rPr>
              <a:t>——</a:t>
            </a:r>
            <a:r>
              <a:rPr lang="zh-CN" altLang="en-US" sz="4000" dirty="0">
                <a:solidFill>
                  <a:srgbClr val="C00000"/>
                </a:solidFill>
                <a:latin typeface="等线" panose="02010600030101010101" pitchFamily="2" charset="-122"/>
                <a:ea typeface="等线" panose="02010600030101010101" pitchFamily="2" charset="-122"/>
              </a:rPr>
              <a:t>量本利分析法</a:t>
            </a:r>
          </a:p>
        </p:txBody>
      </p:sp>
      <p:sp>
        <p:nvSpPr>
          <p:cNvPr id="5" name="内容占位符 2"/>
          <p:cNvSpPr>
            <a:spLocks noGrp="1"/>
          </p:cNvSpPr>
          <p:nvPr>
            <p:custDataLst>
              <p:tags r:id="rId2"/>
            </p:custDataLst>
          </p:nvPr>
        </p:nvSpPr>
        <p:spPr>
          <a:xfrm>
            <a:off x="1991995" y="981376"/>
            <a:ext cx="8229600" cy="1758968"/>
          </a:xfrm>
          <a:prstGeom prst="rect">
            <a:avLst/>
          </a:prstGeom>
        </p:spPr>
        <p:txBody>
          <a:bodyPr vert="horz" lIns="91440" tIns="45720" rIns="91440" bIns="45720" rtlCol="0">
            <a:noAutofit/>
          </a:bodyPr>
          <a:lstStyle>
            <a:lvl1pPr marL="342900" indent="-34290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spcBef>
                <a:spcPts val="0"/>
              </a:spcBef>
              <a:buFont typeface="Wingdings" panose="05000000000000000000" pitchFamily="2" charset="2"/>
              <a:buChar char="n"/>
            </a:pPr>
            <a:r>
              <a:rPr lang="zh-CN" altLang="en-US" sz="2500" b="0" dirty="0">
                <a:latin typeface="等线" panose="02010600030101010101" pitchFamily="2" charset="-122"/>
                <a:ea typeface="等线" panose="02010600030101010101" pitchFamily="2" charset="-122"/>
              </a:rPr>
              <a:t>量本利分析又称为盈亏平衡分析。它是根据对业务量、成本、利润三者间相互制约关系的综合分析，来预测利润、控制成本的一种数学分析方法，</a:t>
            </a:r>
            <a:r>
              <a:rPr lang="zh-CN" altLang="en-US" sz="2500" b="0" dirty="0">
                <a:solidFill>
                  <a:srgbClr val="FF0066"/>
                </a:solidFill>
                <a:latin typeface="等线" panose="02010600030101010101" pitchFamily="2" charset="-122"/>
                <a:ea typeface="等线" panose="02010600030101010101" pitchFamily="2" charset="-122"/>
              </a:rPr>
              <a:t>这种方法的核心是找到</a:t>
            </a:r>
            <a:r>
              <a:rPr lang="zh-CN" altLang="en-US" sz="2500" b="0" u="sng" dirty="0">
                <a:solidFill>
                  <a:srgbClr val="FF0066"/>
                </a:solidFill>
                <a:latin typeface="等线" panose="02010600030101010101" pitchFamily="2" charset="-122"/>
                <a:ea typeface="等线" panose="02010600030101010101" pitchFamily="2" charset="-122"/>
              </a:rPr>
              <a:t>盈亏平衡点</a:t>
            </a:r>
            <a:r>
              <a:rPr lang="zh-CN" altLang="en-US" sz="2500" b="0" dirty="0">
                <a:solidFill>
                  <a:srgbClr val="FF0066"/>
                </a:solidFill>
                <a:latin typeface="等线" panose="02010600030101010101" pitchFamily="2" charset="-122"/>
                <a:ea typeface="等线" panose="02010600030101010101" pitchFamily="2" charset="-122"/>
              </a:rPr>
              <a:t>。</a:t>
            </a:r>
            <a:r>
              <a:rPr lang="zh-CN" altLang="en-US" sz="2500" b="0" dirty="0">
                <a:solidFill>
                  <a:srgbClr val="FF0066"/>
                </a:solidFill>
                <a:highlight>
                  <a:srgbClr val="FFFF00"/>
                </a:highlight>
                <a:latin typeface="等线" panose="02010600030101010101" pitchFamily="2" charset="-122"/>
                <a:ea typeface="等线" panose="02010600030101010101" pitchFamily="2" charset="-122"/>
              </a:rPr>
              <a:t>（管理的经济方法）</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84070" y="774700"/>
            <a:ext cx="8035290" cy="5682615"/>
          </a:xfrm>
          <a:prstGeom prst="rect">
            <a:avLst/>
          </a:prstGeom>
          <a:noFill/>
        </p:spPr>
        <p:txBody>
          <a:bodyPr wrap="square" rtlCol="0">
            <a:noAutofit/>
          </a:bodyPr>
          <a:lstStyle/>
          <a:p>
            <a:r>
              <a:rPr lang="zh-CN" altLang="en-US" sz="2800">
                <a:latin typeface="Times New Roman" panose="02020603050405020304" pitchFamily="18" charset="0"/>
                <a:ea typeface="华文细黑" panose="02010600040101010101" charset="-122"/>
                <a:cs typeface="Times New Roman" panose="02020603050405020304" pitchFamily="18" charset="0"/>
              </a:rPr>
              <a:t>2. 经过对某项工程调研分析，列出有关资料清单如下表所示。试根据表中资料正确画出网络图，并在图中计算网络图的时间参数，利用时差确定该工程的关键线路和总工期。（13分）</a:t>
            </a:r>
          </a:p>
          <a:p>
            <a:r>
              <a:rPr lang="zh-CN" altLang="en-US" sz="2800" b="1">
                <a:latin typeface="Times New Roman" panose="02020603050405020304" pitchFamily="18" charset="0"/>
                <a:ea typeface="华文细黑" panose="02010600040101010101" charset="-122"/>
                <a:cs typeface="Times New Roman" panose="02020603050405020304" pitchFamily="18" charset="0"/>
              </a:rPr>
              <a:t>答：</a:t>
            </a:r>
            <a:r>
              <a:rPr lang="zh-CN" altLang="en-US" sz="2800">
                <a:latin typeface="Times New Roman" panose="02020603050405020304" pitchFamily="18" charset="0"/>
                <a:ea typeface="华文细黑" panose="02010600040101010101" charset="-122"/>
                <a:cs typeface="Times New Roman" panose="02020603050405020304" pitchFamily="18" charset="0"/>
              </a:rPr>
              <a:t>网络图如下【8分，不标明关键路径扣1分，虚工序过多扣1分，其余错误酌情减分】</a:t>
            </a:r>
          </a:p>
          <a:p>
            <a:r>
              <a:rPr lang="zh-CN" altLang="en-US" sz="3200" b="1">
                <a:solidFill>
                  <a:srgbClr val="FF0000"/>
                </a:solidFill>
                <a:highlight>
                  <a:srgbClr val="FFFF00"/>
                </a:highlight>
                <a:latin typeface="Times New Roman" panose="02020603050405020304" pitchFamily="18" charset="0"/>
                <a:ea typeface="华文细黑" panose="02010600040101010101" charset="-122"/>
                <a:cs typeface="Times New Roman" panose="02020603050405020304" pitchFamily="18" charset="0"/>
              </a:rPr>
              <a:t>五、案例分析（20分）</a:t>
            </a:r>
          </a:p>
          <a:p>
            <a:r>
              <a:rPr lang="zh-CN" altLang="en-US" sz="2800">
                <a:latin typeface="Times New Roman" panose="02020603050405020304" pitchFamily="18" charset="0"/>
                <a:ea typeface="华文细黑" panose="02010600040101010101" charset="-122"/>
                <a:cs typeface="Times New Roman" panose="02020603050405020304" pitchFamily="18" charset="0"/>
              </a:rPr>
              <a:t>考查双因素理论（激励一保健理论）和公平理论。</a:t>
            </a:r>
          </a:p>
          <a:p>
            <a:r>
              <a:rPr lang="zh-CN" altLang="en-US" sz="2800">
                <a:latin typeface="Times New Roman" panose="02020603050405020304" pitchFamily="18" charset="0"/>
                <a:ea typeface="华文细黑" panose="02010600040101010101" charset="-122"/>
                <a:cs typeface="Times New Roman" panose="02020603050405020304" pitchFamily="18" charset="0"/>
              </a:rPr>
              <a:t>评分标准：</a:t>
            </a:r>
          </a:p>
          <a:p>
            <a:r>
              <a:rPr lang="zh-CN" altLang="en-US" sz="2800">
                <a:latin typeface="Times New Roman" panose="02020603050405020304" pitchFamily="18" charset="0"/>
                <a:ea typeface="华文细黑" panose="02010600040101010101" charset="-122"/>
                <a:cs typeface="Times New Roman" panose="02020603050405020304" pitchFamily="18" charset="0"/>
              </a:rPr>
              <a:t>1.结合实际素材，理论结合实际展开深度分析。</a:t>
            </a:r>
          </a:p>
          <a:p>
            <a:r>
              <a:rPr lang="zh-CN" altLang="en-US" sz="2800">
                <a:latin typeface="Times New Roman" panose="02020603050405020304" pitchFamily="18" charset="0"/>
                <a:ea typeface="华文细黑" panose="02010600040101010101" charset="-122"/>
                <a:cs typeface="Times New Roman" panose="02020603050405020304" pitchFamily="18" charset="0"/>
              </a:rPr>
              <a:t>2.观点正确，逻辑清晰。</a:t>
            </a:r>
          </a:p>
          <a:p>
            <a:r>
              <a:rPr lang="zh-CN" altLang="en-US" sz="2800">
                <a:latin typeface="Times New Roman" panose="02020603050405020304" pitchFamily="18" charset="0"/>
                <a:ea typeface="华文细黑" panose="02010600040101010101" charset="-122"/>
                <a:cs typeface="Times New Roman" panose="02020603050405020304" pitchFamily="18" charset="0"/>
              </a:rPr>
              <a:t>3.阅卷中，视学生分析的合理程度和语言表达程度酌情给分。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9ABAA50-6A32-4BEF-9392-F3809952802D}" type="slidenum">
              <a:rPr lang="zh-CN" altLang="en-US" smtClean="0"/>
              <a:t>20</a:t>
            </a:fld>
            <a:endParaRPr lang="zh-CN" altLang="en-US" dirty="0"/>
          </a:p>
        </p:txBody>
      </p:sp>
      <p:sp>
        <p:nvSpPr>
          <p:cNvPr id="5" name="标题 2"/>
          <p:cNvSpPr>
            <a:spLocks noGrp="1"/>
          </p:cNvSpPr>
          <p:nvPr>
            <p:ph type="title"/>
          </p:nvPr>
        </p:nvSpPr>
        <p:spPr>
          <a:xfrm>
            <a:off x="1487488" y="357166"/>
            <a:ext cx="9180512" cy="500066"/>
          </a:xfrm>
        </p:spPr>
        <p:txBody>
          <a:bodyPr>
            <a:normAutofit fontScale="90000"/>
          </a:bodyPr>
          <a:lstStyle/>
          <a:p>
            <a:pPr algn="ctr"/>
            <a:r>
              <a:rPr lang="zh-CN" altLang="en-US" sz="4000" dirty="0">
                <a:latin typeface="等线" panose="02010600030101010101" pitchFamily="2" charset="-122"/>
                <a:ea typeface="等线" panose="02010600030101010101" pitchFamily="2" charset="-122"/>
              </a:rPr>
              <a:t>三、经营决策方法</a:t>
            </a:r>
            <a:r>
              <a:rPr lang="zh-CN" altLang="en-US" sz="4000" dirty="0">
                <a:solidFill>
                  <a:srgbClr val="C00000"/>
                </a:solidFill>
                <a:latin typeface="等线" panose="02010600030101010101" pitchFamily="2" charset="-122"/>
                <a:ea typeface="等线" panose="02010600030101010101" pitchFamily="2" charset="-122"/>
              </a:rPr>
              <a:t> </a:t>
            </a:r>
            <a:r>
              <a:rPr lang="en-US" altLang="zh-CN" sz="4000" dirty="0">
                <a:solidFill>
                  <a:srgbClr val="C00000"/>
                </a:solidFill>
                <a:latin typeface="等线" panose="02010600030101010101" pitchFamily="2" charset="-122"/>
                <a:ea typeface="等线" panose="02010600030101010101" pitchFamily="2" charset="-122"/>
              </a:rPr>
              <a:t>——</a:t>
            </a:r>
            <a:r>
              <a:rPr lang="zh-CN" altLang="en-US" sz="4000" dirty="0">
                <a:solidFill>
                  <a:srgbClr val="C00000"/>
                </a:solidFill>
                <a:latin typeface="等线" panose="02010600030101010101" pitchFamily="2" charset="-122"/>
                <a:ea typeface="等线" panose="02010600030101010101" pitchFamily="2" charset="-122"/>
              </a:rPr>
              <a:t>量本利分析法</a:t>
            </a:r>
          </a:p>
        </p:txBody>
      </p:sp>
      <p:sp>
        <p:nvSpPr>
          <p:cNvPr id="6" name="Rectangle 3"/>
          <p:cNvSpPr txBox="1">
            <a:spLocks noChangeArrowheads="1"/>
          </p:cNvSpPr>
          <p:nvPr/>
        </p:nvSpPr>
        <p:spPr>
          <a:xfrm>
            <a:off x="1631950" y="1052737"/>
            <a:ext cx="4135438" cy="1081087"/>
          </a:xfrm>
          <a:prstGeom prst="rect">
            <a:avLst/>
          </a:prstGeom>
        </p:spPr>
        <p:txBody>
          <a:bodyPr vert="horz" lIns="91440" tIns="45720" rIns="91440" bIns="45720" rtlCol="0">
            <a:normAutofit/>
          </a:bodyPr>
          <a:lstStyle>
            <a:lvl1pPr marL="342900" indent="-34290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just" defTabSz="914400" rtl="0" eaLnBrk="1" latinLnBrk="0" hangingPunct="1">
              <a:lnSpc>
                <a:spcPct val="130000"/>
              </a:lnSpc>
              <a:spcBef>
                <a:spcPts val="1200"/>
              </a:spcBef>
              <a:buFont typeface="Arial" panose="020B0604020202020204" pitchFamily="34" charset="0"/>
              <a:buChar char="»"/>
              <a:defRPr sz="1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lnSpc>
                <a:spcPct val="150000"/>
              </a:lnSpc>
              <a:buFont typeface="Wingdings" panose="05000000000000000000" pitchFamily="2" charset="2"/>
              <a:buNone/>
            </a:pPr>
            <a:r>
              <a:rPr lang="zh-CN" altLang="en-US" sz="2000" dirty="0">
                <a:solidFill>
                  <a:srgbClr val="FF0066"/>
                </a:solidFill>
              </a:rPr>
              <a:t>盈亏平衡点：</a:t>
            </a:r>
          </a:p>
          <a:p>
            <a:pPr algn="ctr">
              <a:buFont typeface="Wingdings" panose="05000000000000000000" pitchFamily="2" charset="2"/>
              <a:buNone/>
            </a:pPr>
            <a:r>
              <a:rPr lang="en-US" altLang="zh-CN" sz="2000" dirty="0">
                <a:solidFill>
                  <a:srgbClr val="FF0066"/>
                </a:solidFill>
              </a:rPr>
              <a:t>T</a:t>
            </a:r>
            <a:r>
              <a:rPr lang="en-US" altLang="zh-CN" sz="2000" baseline="-25000" dirty="0">
                <a:solidFill>
                  <a:srgbClr val="FF0066"/>
                </a:solidFill>
              </a:rPr>
              <a:t>P</a:t>
            </a:r>
            <a:r>
              <a:rPr lang="zh-CN" altLang="en-US" sz="2000" dirty="0">
                <a:solidFill>
                  <a:srgbClr val="FF0066"/>
                </a:solidFill>
              </a:rPr>
              <a:t>＝ </a:t>
            </a:r>
            <a:r>
              <a:rPr lang="en-US" altLang="zh-CN" sz="2000" dirty="0">
                <a:solidFill>
                  <a:srgbClr val="FF0066"/>
                </a:solidFill>
              </a:rPr>
              <a:t>(P</a:t>
            </a:r>
            <a:r>
              <a:rPr lang="zh-CN" altLang="en-US" sz="2000" dirty="0">
                <a:solidFill>
                  <a:srgbClr val="FF0066"/>
                </a:solidFill>
              </a:rPr>
              <a:t>－</a:t>
            </a:r>
            <a:r>
              <a:rPr lang="en-US" altLang="zh-CN" sz="2000" dirty="0">
                <a:solidFill>
                  <a:srgbClr val="FF0066"/>
                </a:solidFill>
              </a:rPr>
              <a:t>C</a:t>
            </a:r>
            <a:r>
              <a:rPr lang="en-US" altLang="zh-CN" sz="2000" baseline="-25000" dirty="0">
                <a:solidFill>
                  <a:srgbClr val="FF0066"/>
                </a:solidFill>
              </a:rPr>
              <a:t>V</a:t>
            </a:r>
            <a:r>
              <a:rPr lang="en-US" altLang="zh-CN" sz="2000" dirty="0">
                <a:solidFill>
                  <a:srgbClr val="FF0066"/>
                </a:solidFill>
              </a:rPr>
              <a:t>)X</a:t>
            </a:r>
            <a:r>
              <a:rPr lang="zh-CN" altLang="en-US" sz="2000" dirty="0">
                <a:solidFill>
                  <a:srgbClr val="FF0066"/>
                </a:solidFill>
              </a:rPr>
              <a:t>－</a:t>
            </a:r>
            <a:r>
              <a:rPr lang="en-US" altLang="zh-CN" sz="2000" dirty="0">
                <a:solidFill>
                  <a:srgbClr val="FF0066"/>
                </a:solidFill>
              </a:rPr>
              <a:t>C</a:t>
            </a:r>
            <a:r>
              <a:rPr lang="en-US" altLang="zh-CN" sz="2000" baseline="-25000" dirty="0">
                <a:solidFill>
                  <a:srgbClr val="FF0066"/>
                </a:solidFill>
              </a:rPr>
              <a:t>F </a:t>
            </a:r>
            <a:r>
              <a:rPr lang="en-US" altLang="zh-CN" sz="2000" dirty="0">
                <a:solidFill>
                  <a:srgbClr val="FF0066"/>
                </a:solidFill>
              </a:rPr>
              <a:t>= 0</a:t>
            </a:r>
            <a:endParaRPr lang="en-US" altLang="en-US" sz="2000" dirty="0">
              <a:solidFill>
                <a:srgbClr val="FF0066"/>
              </a:solidFill>
            </a:endParaRPr>
          </a:p>
        </p:txBody>
      </p:sp>
      <p:graphicFrame>
        <p:nvGraphicFramePr>
          <p:cNvPr id="7" name="Object 4"/>
          <p:cNvGraphicFramePr>
            <a:graphicFrameLocks noGrp="1" noChangeAspect="1"/>
          </p:cNvGraphicFramePr>
          <p:nvPr>
            <p:ph sz="quarter" idx="4294967295"/>
          </p:nvPr>
        </p:nvGraphicFramePr>
        <p:xfrm>
          <a:off x="2063750" y="2132857"/>
          <a:ext cx="2520950" cy="1220787"/>
        </p:xfrm>
        <a:graphic>
          <a:graphicData uri="http://schemas.openxmlformats.org/presentationml/2006/ole">
            <mc:AlternateContent xmlns:mc="http://schemas.openxmlformats.org/markup-compatibility/2006">
              <mc:Choice xmlns:v="urn:schemas-microsoft-com:vml" Requires="v">
                <p:oleObj spid="_x0000_s1030" name="公式" r:id="rId3" imgW="812165" imgH="393700" progId="Equation.3">
                  <p:embed/>
                </p:oleObj>
              </mc:Choice>
              <mc:Fallback>
                <p:oleObj name="公式" r:id="rId3" imgW="812165" imgH="393700" progId="Equation.3">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2132857"/>
                        <a:ext cx="2520950" cy="1220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Grp="1" noChangeAspect="1"/>
          </p:cNvGraphicFramePr>
          <p:nvPr>
            <p:ph sz="quarter" idx="4294967295"/>
          </p:nvPr>
        </p:nvGraphicFramePr>
        <p:xfrm>
          <a:off x="2063751" y="4025157"/>
          <a:ext cx="2881313" cy="1419225"/>
        </p:xfrm>
        <a:graphic>
          <a:graphicData uri="http://schemas.openxmlformats.org/presentationml/2006/ole">
            <mc:AlternateContent xmlns:mc="http://schemas.openxmlformats.org/markup-compatibility/2006">
              <mc:Choice xmlns:v="urn:schemas-microsoft-com:vml" Requires="v">
                <p:oleObj spid="_x0000_s1031" name="公式" r:id="rId5" imgW="876300" imgH="431800" progId="Equation.3">
                  <p:embed/>
                </p:oleObj>
              </mc:Choice>
              <mc:Fallback>
                <p:oleObj name="公式" r:id="rId5" imgW="876300" imgH="431800" progId="Equation.3">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1" y="4025157"/>
                        <a:ext cx="2881313" cy="141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AutoShape 14"/>
          <p:cNvSpPr>
            <a:spLocks noChangeArrowheads="1"/>
          </p:cNvSpPr>
          <p:nvPr/>
        </p:nvSpPr>
        <p:spPr bwMode="auto">
          <a:xfrm>
            <a:off x="2351089" y="3572718"/>
            <a:ext cx="2232025" cy="431800"/>
          </a:xfrm>
          <a:prstGeom prst="wedgeRoundRectCallout">
            <a:avLst>
              <a:gd name="adj1" fmla="val -48153"/>
              <a:gd name="adj2" fmla="val -173528"/>
              <a:gd name="adj3" fmla="val 16667"/>
            </a:avLst>
          </a:prstGeom>
          <a:solidFill>
            <a:srgbClr val="CCECFF"/>
          </a:solidFill>
          <a:ln w="9525">
            <a:solidFill>
              <a:schemeClr val="tx1"/>
            </a:solidFill>
            <a:miter lim="800000"/>
          </a:ln>
        </p:spPr>
        <p:txBody>
          <a:bodyPr anchor="ct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algn="ctr"/>
            <a:r>
              <a:rPr lang="zh-CN" altLang="en-US" sz="1600" dirty="0">
                <a:latin typeface="微软雅黑" panose="020B0503020204020204" charset="-122"/>
                <a:ea typeface="微软雅黑" panose="020B0503020204020204" charset="-122"/>
              </a:rPr>
              <a:t>盈亏平衡点的销售量</a:t>
            </a:r>
          </a:p>
        </p:txBody>
      </p:sp>
      <p:sp>
        <p:nvSpPr>
          <p:cNvPr id="10" name="AutoShape 15"/>
          <p:cNvSpPr>
            <a:spLocks noChangeArrowheads="1"/>
          </p:cNvSpPr>
          <p:nvPr/>
        </p:nvSpPr>
        <p:spPr bwMode="auto">
          <a:xfrm>
            <a:off x="4367214" y="5876181"/>
            <a:ext cx="1366837" cy="431800"/>
          </a:xfrm>
          <a:prstGeom prst="wedgeRoundRectCallout">
            <a:avLst>
              <a:gd name="adj1" fmla="val -80199"/>
              <a:gd name="adj2" fmla="val -165074"/>
              <a:gd name="adj3" fmla="val 16667"/>
            </a:avLst>
          </a:prstGeom>
          <a:solidFill>
            <a:srgbClr val="CCECFF"/>
          </a:solidFill>
          <a:ln w="9525">
            <a:solidFill>
              <a:schemeClr val="tx1"/>
            </a:solidFill>
            <a:miter lim="800000"/>
          </a:ln>
        </p:spPr>
        <p:txBody>
          <a:bodyPr anchor="ct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algn="ctr"/>
            <a:r>
              <a:rPr lang="zh-CN" altLang="en-US" sz="1600">
                <a:latin typeface="微软雅黑" panose="020B0503020204020204" charset="-122"/>
                <a:ea typeface="微软雅黑" panose="020B0503020204020204" charset="-122"/>
              </a:rPr>
              <a:t>边际贡献率</a:t>
            </a:r>
          </a:p>
        </p:txBody>
      </p:sp>
      <p:sp>
        <p:nvSpPr>
          <p:cNvPr id="11" name="AutoShape 16"/>
          <p:cNvSpPr>
            <a:spLocks noChangeArrowheads="1"/>
          </p:cNvSpPr>
          <p:nvPr/>
        </p:nvSpPr>
        <p:spPr bwMode="auto">
          <a:xfrm>
            <a:off x="1774826" y="5804743"/>
            <a:ext cx="2232025" cy="431800"/>
          </a:xfrm>
          <a:prstGeom prst="wedgeRoundRectCallout">
            <a:avLst>
              <a:gd name="adj1" fmla="val -27597"/>
              <a:gd name="adj2" fmla="val -259926"/>
              <a:gd name="adj3" fmla="val 16667"/>
            </a:avLst>
          </a:prstGeom>
          <a:solidFill>
            <a:srgbClr val="CCECFF"/>
          </a:solidFill>
          <a:ln w="9525">
            <a:solidFill>
              <a:schemeClr val="tx1"/>
            </a:solidFill>
            <a:miter lim="800000"/>
          </a:ln>
        </p:spPr>
        <p:txBody>
          <a:bodyPr anchor="ct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algn="ctr"/>
            <a:r>
              <a:rPr lang="zh-CN" altLang="en-US" sz="1600">
                <a:latin typeface="微软雅黑" panose="020B0503020204020204" charset="-122"/>
                <a:ea typeface="微软雅黑" panose="020B0503020204020204" charset="-122"/>
              </a:rPr>
              <a:t>盈亏平衡点的销售额</a:t>
            </a:r>
          </a:p>
        </p:txBody>
      </p:sp>
      <p:graphicFrame>
        <p:nvGraphicFramePr>
          <p:cNvPr id="12" name="Object 9"/>
          <p:cNvGraphicFramePr>
            <a:graphicFrameLocks noChangeAspect="1"/>
          </p:cNvGraphicFramePr>
          <p:nvPr/>
        </p:nvGraphicFramePr>
        <p:xfrm>
          <a:off x="6940551" y="2420888"/>
          <a:ext cx="2600325" cy="1220788"/>
        </p:xfrm>
        <a:graphic>
          <a:graphicData uri="http://schemas.openxmlformats.org/presentationml/2006/ole">
            <mc:AlternateContent xmlns:mc="http://schemas.openxmlformats.org/markup-compatibility/2006">
              <mc:Choice xmlns:v="urn:schemas-microsoft-com:vml" Requires="v">
                <p:oleObj spid="_x0000_s1032" name="公式" r:id="rId7" imgW="837565" imgH="393700" progId="Equation.3">
                  <p:embed/>
                </p:oleObj>
              </mc:Choice>
              <mc:Fallback>
                <p:oleObj name="公式" r:id="rId7" imgW="837565" imgH="393700" progId="Equation.3">
                  <p:embed/>
                  <p:pic>
                    <p:nvPicPr>
                      <p:cNvPr id="1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0551" y="2420888"/>
                        <a:ext cx="2600325" cy="1220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
          <p:cNvGraphicFramePr>
            <a:graphicFrameLocks noChangeAspect="1"/>
          </p:cNvGraphicFramePr>
          <p:nvPr/>
        </p:nvGraphicFramePr>
        <p:xfrm>
          <a:off x="6910389" y="4437014"/>
          <a:ext cx="2714625" cy="1419225"/>
        </p:xfrm>
        <a:graphic>
          <a:graphicData uri="http://schemas.openxmlformats.org/presentationml/2006/ole">
            <mc:AlternateContent xmlns:mc="http://schemas.openxmlformats.org/markup-compatibility/2006">
              <mc:Choice xmlns:v="urn:schemas-microsoft-com:vml" Requires="v">
                <p:oleObj spid="_x0000_s1033" name="公式" r:id="rId9" imgW="825500" imgH="431800" progId="Equation.3">
                  <p:embed/>
                </p:oleObj>
              </mc:Choice>
              <mc:Fallback>
                <p:oleObj name="公式" r:id="rId9" imgW="825500" imgH="431800" progId="Equation.3">
                  <p:embed/>
                  <p:pic>
                    <p:nvPicPr>
                      <p:cNvPr id="13"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0389" y="4437014"/>
                        <a:ext cx="2714625" cy="141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11"/>
          <p:cNvSpPr>
            <a:spLocks noChangeArrowheads="1"/>
          </p:cNvSpPr>
          <p:nvPr/>
        </p:nvSpPr>
        <p:spPr bwMode="auto">
          <a:xfrm>
            <a:off x="6311901" y="1052737"/>
            <a:ext cx="399097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algn="ctr" eaLnBrk="1" hangingPunct="1">
              <a:lnSpc>
                <a:spcPct val="150000"/>
              </a:lnSpc>
              <a:spcBef>
                <a:spcPct val="20000"/>
              </a:spcBef>
              <a:buClr>
                <a:schemeClr val="tx2"/>
              </a:buClr>
              <a:buSzPct val="70000"/>
              <a:buFont typeface="Wingdings" panose="05000000000000000000" pitchFamily="2" charset="2"/>
              <a:buNone/>
            </a:pPr>
            <a:r>
              <a:rPr lang="zh-CN" altLang="en-US" sz="2000" b="1" dirty="0">
                <a:solidFill>
                  <a:srgbClr val="FF0066"/>
                </a:solidFill>
              </a:rPr>
              <a:t>目标利润：</a:t>
            </a:r>
          </a:p>
          <a:p>
            <a:pPr algn="ctr" eaLnBrk="1" hangingPunct="1">
              <a:spcBef>
                <a:spcPct val="20000"/>
              </a:spcBef>
              <a:buClr>
                <a:schemeClr val="tx2"/>
              </a:buClr>
              <a:buSzPct val="70000"/>
              <a:buFont typeface="Wingdings" panose="05000000000000000000" pitchFamily="2" charset="2"/>
              <a:buNone/>
            </a:pPr>
            <a:r>
              <a:rPr lang="en-US" altLang="zh-CN" sz="2000" b="1" dirty="0">
                <a:solidFill>
                  <a:srgbClr val="FF0066"/>
                </a:solidFill>
              </a:rPr>
              <a:t>T</a:t>
            </a:r>
            <a:r>
              <a:rPr lang="en-US" altLang="zh-CN" sz="2000" b="1" baseline="-25000" dirty="0">
                <a:solidFill>
                  <a:srgbClr val="FF0066"/>
                </a:solidFill>
              </a:rPr>
              <a:t>P</a:t>
            </a:r>
            <a:r>
              <a:rPr lang="zh-CN" altLang="en-US" sz="2000" b="1" dirty="0">
                <a:solidFill>
                  <a:srgbClr val="FF0066"/>
                </a:solidFill>
              </a:rPr>
              <a:t>＝ </a:t>
            </a:r>
            <a:r>
              <a:rPr lang="en-US" altLang="zh-CN" sz="2000" b="1" dirty="0">
                <a:solidFill>
                  <a:srgbClr val="FF0066"/>
                </a:solidFill>
              </a:rPr>
              <a:t>(P</a:t>
            </a:r>
            <a:r>
              <a:rPr lang="zh-CN" altLang="en-US" sz="2000" b="1" dirty="0">
                <a:solidFill>
                  <a:srgbClr val="FF0066"/>
                </a:solidFill>
              </a:rPr>
              <a:t>－</a:t>
            </a:r>
            <a:r>
              <a:rPr lang="en-US" altLang="zh-CN" sz="2000" b="1" dirty="0">
                <a:solidFill>
                  <a:srgbClr val="FF0066"/>
                </a:solidFill>
              </a:rPr>
              <a:t>C</a:t>
            </a:r>
            <a:r>
              <a:rPr lang="en-US" altLang="zh-CN" sz="2000" b="1" baseline="-25000" dirty="0">
                <a:solidFill>
                  <a:srgbClr val="FF0066"/>
                </a:solidFill>
              </a:rPr>
              <a:t>V</a:t>
            </a:r>
            <a:r>
              <a:rPr lang="en-US" altLang="zh-CN" sz="2000" b="1" dirty="0">
                <a:solidFill>
                  <a:srgbClr val="FF0066"/>
                </a:solidFill>
              </a:rPr>
              <a:t>)X</a:t>
            </a:r>
            <a:r>
              <a:rPr lang="zh-CN" altLang="en-US" sz="2000" b="1" dirty="0">
                <a:solidFill>
                  <a:srgbClr val="FF0066"/>
                </a:solidFill>
              </a:rPr>
              <a:t>－</a:t>
            </a:r>
            <a:r>
              <a:rPr lang="en-US" altLang="zh-CN" sz="2000" b="1" dirty="0">
                <a:solidFill>
                  <a:srgbClr val="FF0066"/>
                </a:solidFill>
              </a:rPr>
              <a:t>C</a:t>
            </a:r>
            <a:r>
              <a:rPr lang="en-US" altLang="zh-CN" sz="2000" b="1" baseline="-25000" dirty="0">
                <a:solidFill>
                  <a:srgbClr val="FF0066"/>
                </a:solidFill>
              </a:rPr>
              <a:t>F</a:t>
            </a:r>
            <a:endParaRPr lang="en-US" altLang="en-US" sz="2000" b="1" dirty="0">
              <a:solidFill>
                <a:srgbClr val="FF0066"/>
              </a:solidFill>
              <a:cs typeface="Times New Roman" panose="02020603050405020304" pitchFamily="18" charset="0"/>
            </a:endParaRPr>
          </a:p>
        </p:txBody>
      </p:sp>
      <p:sp>
        <p:nvSpPr>
          <p:cNvPr id="15" name="AutoShape 13"/>
          <p:cNvSpPr>
            <a:spLocks noChangeArrowheads="1"/>
          </p:cNvSpPr>
          <p:nvPr/>
        </p:nvSpPr>
        <p:spPr bwMode="auto">
          <a:xfrm>
            <a:off x="7319964" y="3911551"/>
            <a:ext cx="2014537" cy="360362"/>
          </a:xfrm>
          <a:prstGeom prst="wedgeRoundRectCallout">
            <a:avLst>
              <a:gd name="adj1" fmla="val -47949"/>
              <a:gd name="adj2" fmla="val -237667"/>
              <a:gd name="adj3" fmla="val 16667"/>
            </a:avLst>
          </a:prstGeom>
          <a:solidFill>
            <a:srgbClr val="CCECFF"/>
          </a:solidFill>
          <a:ln w="9525">
            <a:solidFill>
              <a:schemeClr val="tx1"/>
            </a:solidFill>
            <a:miter lim="800000"/>
          </a:ln>
        </p:spPr>
        <p:txBody>
          <a:bodyPr anchor="ct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algn="ctr"/>
            <a:r>
              <a:rPr lang="zh-CN" altLang="en-US" sz="1600">
                <a:latin typeface="微软雅黑" panose="020B0503020204020204" charset="-122"/>
                <a:ea typeface="微软雅黑" panose="020B0503020204020204" charset="-122"/>
              </a:rPr>
              <a:t>目标利润销售量</a:t>
            </a:r>
          </a:p>
        </p:txBody>
      </p:sp>
      <p:sp>
        <p:nvSpPr>
          <p:cNvPr id="16" name="Line 12"/>
          <p:cNvSpPr>
            <a:spLocks noChangeShapeType="1"/>
          </p:cNvSpPr>
          <p:nvPr/>
        </p:nvSpPr>
        <p:spPr bwMode="auto">
          <a:xfrm>
            <a:off x="6240016" y="981075"/>
            <a:ext cx="0" cy="5805488"/>
          </a:xfrm>
          <a:prstGeom prst="line">
            <a:avLst/>
          </a:prstGeom>
          <a:noFill/>
          <a:ln w="9525">
            <a:solidFill>
              <a:schemeClr val="tx1"/>
            </a:solidFill>
            <a:round/>
          </a:ln>
          <a:effectLst/>
        </p:spPr>
        <p:txBody>
          <a:bodyP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par>
                          <p:cTn id="31" fill="hold">
                            <p:stCondLst>
                              <p:cond delay="1000"/>
                            </p:stCondLst>
                            <p:childTnLst>
                              <p:par>
                                <p:cTn id="32" presetID="3" presetClass="entr" presetSubtype="1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linds(horizontal)">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1071546"/>
            <a:ext cx="8229600" cy="701270"/>
          </a:xfrm>
        </p:spPr>
        <p:txBody>
          <a:bodyPr/>
          <a:lstStyle/>
          <a:p>
            <a:r>
              <a:rPr lang="zh-CN" altLang="en-US" dirty="0"/>
              <a:t>企业经营状况的好坏可以通过</a:t>
            </a:r>
            <a:r>
              <a:rPr lang="zh-CN" altLang="en-US" u="sng" dirty="0">
                <a:solidFill>
                  <a:srgbClr val="008000"/>
                </a:solidFill>
              </a:rPr>
              <a:t>经营安全率</a:t>
            </a:r>
            <a:r>
              <a:rPr lang="zh-CN" altLang="en-US" dirty="0"/>
              <a:t>指标</a:t>
            </a:r>
            <a:r>
              <a:rPr lang="en-US" altLang="zh-CN" dirty="0"/>
              <a:t>L</a:t>
            </a:r>
            <a:r>
              <a:rPr lang="zh-CN" altLang="en-US" dirty="0"/>
              <a:t>来判定：</a:t>
            </a:r>
          </a:p>
        </p:txBody>
      </p:sp>
      <p:sp>
        <p:nvSpPr>
          <p:cNvPr id="4" name="灯片编号占位符 3"/>
          <p:cNvSpPr>
            <a:spLocks noGrp="1"/>
          </p:cNvSpPr>
          <p:nvPr>
            <p:ph type="sldNum" sz="quarter" idx="12"/>
          </p:nvPr>
        </p:nvSpPr>
        <p:spPr/>
        <p:txBody>
          <a:bodyPr/>
          <a:lstStyle/>
          <a:p>
            <a:fld id="{D9ABAA50-6A32-4BEF-9392-F3809952802D}" type="slidenum">
              <a:rPr lang="zh-CN" altLang="en-US" smtClean="0"/>
              <a:t>21</a:t>
            </a:fld>
            <a:endParaRPr lang="zh-CN" altLang="en-US" dirty="0"/>
          </a:p>
        </p:txBody>
      </p:sp>
      <p:graphicFrame>
        <p:nvGraphicFramePr>
          <p:cNvPr id="5" name="Object 4"/>
          <p:cNvGraphicFramePr>
            <a:graphicFrameLocks noChangeAspect="1"/>
          </p:cNvGraphicFramePr>
          <p:nvPr/>
        </p:nvGraphicFramePr>
        <p:xfrm>
          <a:off x="3492501" y="2492375"/>
          <a:ext cx="4094163" cy="1295400"/>
        </p:xfrm>
        <a:graphic>
          <a:graphicData uri="http://schemas.openxmlformats.org/presentationml/2006/ole">
            <mc:AlternateContent xmlns:mc="http://schemas.openxmlformats.org/markup-compatibility/2006">
              <mc:Choice xmlns:v="urn:schemas-microsoft-com:vml" Requires="v">
                <p:oleObj spid="_x0000_s2051" name="Equation" r:id="rId3" imgW="29870400" imgH="9448800" progId="Equation.DSMT4">
                  <p:embed/>
                </p:oleObj>
              </mc:Choice>
              <mc:Fallback>
                <p:oleObj name="Equation" r:id="rId3" imgW="29870400" imgH="9448800" progId="Equation.DSMT4">
                  <p:embed/>
                  <p:pic>
                    <p:nvPicPr>
                      <p:cNvPr id="5" name="Object 4"/>
                      <p:cNvPicPr>
                        <a:picLocks noChangeAspect="1" noChangeArrowheads="1"/>
                      </p:cNvPicPr>
                      <p:nvPr/>
                    </p:nvPicPr>
                    <p:blipFill>
                      <a:blip r:embed="rId4"/>
                      <a:srcRect/>
                      <a:stretch>
                        <a:fillRect/>
                      </a:stretch>
                    </p:blipFill>
                    <p:spPr bwMode="auto">
                      <a:xfrm>
                        <a:off x="3492501" y="2492375"/>
                        <a:ext cx="4094163"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Group 36"/>
          <p:cNvGraphicFramePr>
            <a:graphicFrameLocks noGrp="1"/>
          </p:cNvGraphicFramePr>
          <p:nvPr/>
        </p:nvGraphicFramePr>
        <p:xfrm>
          <a:off x="2351088" y="5013325"/>
          <a:ext cx="7777162" cy="952500"/>
        </p:xfrm>
        <a:graphic>
          <a:graphicData uri="http://schemas.openxmlformats.org/drawingml/2006/table">
            <a:tbl>
              <a:tblPr/>
              <a:tblGrid>
                <a:gridCol w="2041525">
                  <a:extLst>
                    <a:ext uri="{9D8B030D-6E8A-4147-A177-3AD203B41FA5}">
                      <a16:colId xmlns:a16="http://schemas.microsoft.com/office/drawing/2014/main" val="20000"/>
                    </a:ext>
                  </a:extLst>
                </a:gridCol>
                <a:gridCol w="1147762">
                  <a:extLst>
                    <a:ext uri="{9D8B030D-6E8A-4147-A177-3AD203B41FA5}">
                      <a16:colId xmlns:a16="http://schemas.microsoft.com/office/drawing/2014/main" val="20001"/>
                    </a:ext>
                  </a:extLst>
                </a:gridCol>
                <a:gridCol w="1146175">
                  <a:extLst>
                    <a:ext uri="{9D8B030D-6E8A-4147-A177-3AD203B41FA5}">
                      <a16:colId xmlns:a16="http://schemas.microsoft.com/office/drawing/2014/main" val="20002"/>
                    </a:ext>
                  </a:extLst>
                </a:gridCol>
                <a:gridCol w="1147763">
                  <a:extLst>
                    <a:ext uri="{9D8B030D-6E8A-4147-A177-3AD203B41FA5}">
                      <a16:colId xmlns:a16="http://schemas.microsoft.com/office/drawing/2014/main" val="20003"/>
                    </a:ext>
                  </a:extLst>
                </a:gridCol>
                <a:gridCol w="1146175">
                  <a:extLst>
                    <a:ext uri="{9D8B030D-6E8A-4147-A177-3AD203B41FA5}">
                      <a16:colId xmlns:a16="http://schemas.microsoft.com/office/drawing/2014/main" val="20004"/>
                    </a:ext>
                  </a:extLst>
                </a:gridCol>
                <a:gridCol w="1147762">
                  <a:extLst>
                    <a:ext uri="{9D8B030D-6E8A-4147-A177-3AD203B41FA5}">
                      <a16:colId xmlns:a16="http://schemas.microsoft.com/office/drawing/2014/main" val="20005"/>
                    </a:ext>
                  </a:extLst>
                </a:gridCol>
              </a:tblGrid>
              <a:tr h="4762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dirty="0">
                          <a:ln>
                            <a:noFill/>
                          </a:ln>
                          <a:solidFill>
                            <a:srgbClr val="FF0000"/>
                          </a:solidFill>
                          <a:effectLst/>
                          <a:highlight>
                            <a:srgbClr val="FFFF00"/>
                          </a:highlight>
                          <a:latin typeface="Times New Roman" panose="02020603050405020304" pitchFamily="18" charset="0"/>
                          <a:ea typeface="黑体" panose="02010609060101010101" pitchFamily="49" charset="-122"/>
                        </a:rPr>
                        <a:t>经营安全率（％）</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30</a:t>
                      </a:r>
                    </a:p>
                  </a:txBody>
                  <a:tcPr anchor="ct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25</a:t>
                      </a:r>
                      <a:r>
                        <a:rPr kumimoji="0"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30</a:t>
                      </a:r>
                    </a:p>
                  </a:txBody>
                  <a:tcPr anchor="ct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15</a:t>
                      </a:r>
                      <a:r>
                        <a:rPr kumimoji="0"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25</a:t>
                      </a:r>
                    </a:p>
                  </a:txBody>
                  <a:tcPr anchor="ct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r>
                        <a:rPr kumimoji="0"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15</a:t>
                      </a:r>
                    </a:p>
                  </a:txBody>
                  <a:tcPr anchor="ct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p>
                  </a:txBody>
                  <a:tcPr anchor="ct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62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dirty="0">
                          <a:ln>
                            <a:noFill/>
                          </a:ln>
                          <a:solidFill>
                            <a:srgbClr val="FF0000"/>
                          </a:solidFill>
                          <a:effectLst/>
                          <a:highlight>
                            <a:srgbClr val="FFFF00"/>
                          </a:highlight>
                          <a:latin typeface="Times New Roman" panose="02020603050405020304" pitchFamily="18" charset="0"/>
                          <a:ea typeface="黑体" panose="02010609060101010101" pitchFamily="49" charset="-122"/>
                        </a:rPr>
                        <a:t>经营状态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好</a:t>
                      </a:r>
                    </a:p>
                  </a:txBody>
                  <a:tcPr anchor="ct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较好</a:t>
                      </a:r>
                    </a:p>
                  </a:txBody>
                  <a:tcPr anchor="ct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不太好</a:t>
                      </a:r>
                    </a:p>
                  </a:txBody>
                  <a:tcPr anchor="ct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要警惕</a:t>
                      </a:r>
                    </a:p>
                  </a:txBody>
                  <a:tcPr anchor="ct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危险</a:t>
                      </a:r>
                    </a:p>
                  </a:txBody>
                  <a:tcPr anchor="ct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AutoShape 37"/>
          <p:cNvSpPr>
            <a:spLocks noChangeArrowheads="1"/>
          </p:cNvSpPr>
          <p:nvPr/>
        </p:nvSpPr>
        <p:spPr bwMode="auto">
          <a:xfrm>
            <a:off x="6745140" y="1916832"/>
            <a:ext cx="1366837" cy="360362"/>
          </a:xfrm>
          <a:prstGeom prst="wedgeRoundRectCallout">
            <a:avLst>
              <a:gd name="adj1" fmla="val -109815"/>
              <a:gd name="adj2" fmla="val 153083"/>
              <a:gd name="adj3" fmla="val 16667"/>
            </a:avLst>
          </a:prstGeom>
          <a:solidFill>
            <a:srgbClr val="CCECFF"/>
          </a:solidFill>
          <a:ln w="9525">
            <a:solidFill>
              <a:schemeClr val="tx1"/>
            </a:solidFill>
            <a:miter lim="800000"/>
          </a:ln>
        </p:spPr>
        <p:txBody>
          <a:bodyPr anchor="ct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algn="ctr"/>
            <a:r>
              <a:rPr lang="zh-CN" altLang="en-US" sz="1600">
                <a:latin typeface="微软雅黑" panose="020B0503020204020204" charset="-122"/>
                <a:ea typeface="微软雅黑" panose="020B0503020204020204" charset="-122"/>
              </a:rPr>
              <a:t>安全余额</a:t>
            </a:r>
          </a:p>
        </p:txBody>
      </p:sp>
      <p:sp>
        <p:nvSpPr>
          <p:cNvPr id="8" name="AutoShape 38"/>
          <p:cNvSpPr>
            <a:spLocks noChangeArrowheads="1"/>
          </p:cNvSpPr>
          <p:nvPr/>
        </p:nvSpPr>
        <p:spPr bwMode="auto">
          <a:xfrm>
            <a:off x="3071665" y="3932957"/>
            <a:ext cx="1366837" cy="360362"/>
          </a:xfrm>
          <a:prstGeom prst="wedgeRoundRectCallout">
            <a:avLst>
              <a:gd name="adj1" fmla="val -6912"/>
              <a:gd name="adj2" fmla="val -212995"/>
              <a:gd name="adj3" fmla="val 16667"/>
            </a:avLst>
          </a:prstGeom>
          <a:solidFill>
            <a:srgbClr val="CCECFF"/>
          </a:solidFill>
          <a:ln w="9525">
            <a:solidFill>
              <a:schemeClr val="tx1"/>
            </a:solidFill>
            <a:miter lim="800000"/>
          </a:ln>
        </p:spPr>
        <p:txBody>
          <a:bodyPr anchor="ct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algn="ctr"/>
            <a:r>
              <a:rPr lang="zh-CN" altLang="en-US" sz="1600" dirty="0">
                <a:latin typeface="微软雅黑" panose="020B0503020204020204" charset="-122"/>
                <a:ea typeface="微软雅黑" panose="020B0503020204020204" charset="-122"/>
              </a:rPr>
              <a:t>安全程度</a:t>
            </a:r>
          </a:p>
        </p:txBody>
      </p:sp>
      <p:sp>
        <p:nvSpPr>
          <p:cNvPr id="9" name="AutoShape 39"/>
          <p:cNvSpPr>
            <a:spLocks noChangeArrowheads="1"/>
          </p:cNvSpPr>
          <p:nvPr/>
        </p:nvSpPr>
        <p:spPr bwMode="auto">
          <a:xfrm>
            <a:off x="6384776" y="4220295"/>
            <a:ext cx="1582738" cy="360363"/>
          </a:xfrm>
          <a:prstGeom prst="wedgeRoundRectCallout">
            <a:avLst>
              <a:gd name="adj1" fmla="val -119509"/>
              <a:gd name="adj2" fmla="val -179074"/>
              <a:gd name="adj3" fmla="val 16667"/>
            </a:avLst>
          </a:prstGeom>
          <a:solidFill>
            <a:srgbClr val="CCECFF"/>
          </a:solidFill>
          <a:ln w="9525">
            <a:solidFill>
              <a:schemeClr val="tx1"/>
            </a:solidFill>
            <a:miter lim="800000"/>
          </a:ln>
        </p:spPr>
        <p:txBody>
          <a:bodyPr anchor="ct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algn="ctr"/>
            <a:r>
              <a:rPr lang="zh-CN" altLang="en-US" sz="1600">
                <a:latin typeface="微软雅黑" panose="020B0503020204020204" charset="-122"/>
                <a:ea typeface="微软雅黑" panose="020B0503020204020204" charset="-122"/>
              </a:rPr>
              <a:t>实际销售量</a:t>
            </a:r>
          </a:p>
        </p:txBody>
      </p:sp>
      <p:sp>
        <p:nvSpPr>
          <p:cNvPr id="14" name="标题 2"/>
          <p:cNvSpPr>
            <a:spLocks noGrp="1"/>
          </p:cNvSpPr>
          <p:nvPr>
            <p:ph type="title"/>
          </p:nvPr>
        </p:nvSpPr>
        <p:spPr>
          <a:xfrm>
            <a:off x="1991544" y="332656"/>
            <a:ext cx="8579296" cy="500066"/>
          </a:xfrm>
        </p:spPr>
        <p:txBody>
          <a:bodyPr>
            <a:normAutofit fontScale="90000"/>
          </a:bodyPr>
          <a:lstStyle/>
          <a:p>
            <a:pPr algn="ctr"/>
            <a:r>
              <a:rPr lang="zh-CN" altLang="en-US" sz="4000" dirty="0"/>
              <a:t>三、经营决策方法</a:t>
            </a:r>
            <a:r>
              <a:rPr lang="zh-CN" altLang="en-US" sz="4000" dirty="0">
                <a:solidFill>
                  <a:srgbClr val="C00000"/>
                </a:solidFill>
              </a:rPr>
              <a:t> </a:t>
            </a:r>
            <a:r>
              <a:rPr lang="en-US" altLang="zh-CN" sz="4000" dirty="0">
                <a:solidFill>
                  <a:srgbClr val="C00000"/>
                </a:solidFill>
              </a:rPr>
              <a:t>——</a:t>
            </a:r>
            <a:r>
              <a:rPr lang="zh-CN" altLang="en-US" sz="4000" dirty="0">
                <a:solidFill>
                  <a:srgbClr val="C00000"/>
                </a:solidFill>
              </a:rPr>
              <a:t>量本利分析法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9" name="Group 53"/>
          <p:cNvGrpSpPr/>
          <p:nvPr/>
        </p:nvGrpSpPr>
        <p:grpSpPr bwMode="auto">
          <a:xfrm>
            <a:off x="2346076" y="2708275"/>
            <a:ext cx="7926388" cy="3862388"/>
            <a:chOff x="158" y="1797"/>
            <a:chExt cx="4993" cy="2433"/>
          </a:xfrm>
        </p:grpSpPr>
        <p:sp>
          <p:nvSpPr>
            <p:cNvPr id="306181" name="Line 5"/>
            <p:cNvSpPr>
              <a:spLocks noChangeShapeType="1"/>
            </p:cNvSpPr>
            <p:nvPr/>
          </p:nvSpPr>
          <p:spPr bwMode="auto">
            <a:xfrm>
              <a:off x="722" y="3944"/>
              <a:ext cx="4176" cy="0"/>
            </a:xfrm>
            <a:prstGeom prst="line">
              <a:avLst/>
            </a:prstGeom>
            <a:noFill/>
            <a:ln w="28575">
              <a:solidFill>
                <a:schemeClr val="tx1"/>
              </a:solidFill>
              <a:round/>
              <a:tailEnd type="triangle" w="med" len="me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182" name="Line 6"/>
            <p:cNvSpPr>
              <a:spLocks noChangeShapeType="1"/>
            </p:cNvSpPr>
            <p:nvPr/>
          </p:nvSpPr>
          <p:spPr bwMode="auto">
            <a:xfrm flipV="1">
              <a:off x="722" y="1929"/>
              <a:ext cx="0" cy="2015"/>
            </a:xfrm>
            <a:prstGeom prst="line">
              <a:avLst/>
            </a:prstGeom>
            <a:noFill/>
            <a:ln w="28575">
              <a:solidFill>
                <a:schemeClr val="tx1"/>
              </a:solidFill>
              <a:round/>
              <a:tailEnd type="triangle" w="med" len="me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183" name="Line 7"/>
            <p:cNvSpPr>
              <a:spLocks noChangeShapeType="1"/>
            </p:cNvSpPr>
            <p:nvPr/>
          </p:nvSpPr>
          <p:spPr bwMode="auto">
            <a:xfrm flipV="1">
              <a:off x="722" y="2055"/>
              <a:ext cx="2928" cy="1889"/>
            </a:xfrm>
            <a:prstGeom prst="line">
              <a:avLst/>
            </a:prstGeom>
            <a:noFill/>
            <a:ln w="28575">
              <a:solidFill>
                <a:srgbClr val="008000"/>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874" name="Text Box 8"/>
            <p:cNvSpPr txBox="1">
              <a:spLocks noChangeArrowheads="1"/>
            </p:cNvSpPr>
            <p:nvPr/>
          </p:nvSpPr>
          <p:spPr bwMode="auto">
            <a:xfrm>
              <a:off x="4600" y="3999"/>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b="1">
                  <a:ea typeface="楷体" panose="02010609060101010101" pitchFamily="49" charset="-122"/>
                  <a:cs typeface="Times New Roman" panose="02020603050405020304" pitchFamily="18" charset="0"/>
                </a:rPr>
                <a:t>销售量</a:t>
              </a:r>
            </a:p>
          </p:txBody>
        </p:sp>
        <p:sp>
          <p:nvSpPr>
            <p:cNvPr id="36875" name="Text Box 9"/>
            <p:cNvSpPr txBox="1">
              <a:spLocks noChangeArrowheads="1"/>
            </p:cNvSpPr>
            <p:nvPr/>
          </p:nvSpPr>
          <p:spPr bwMode="auto">
            <a:xfrm>
              <a:off x="158" y="1929"/>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b="1">
                  <a:ea typeface="楷体" panose="02010609060101010101" pitchFamily="49" charset="-122"/>
                  <a:cs typeface="Times New Roman" panose="02020603050405020304" pitchFamily="18" charset="0"/>
                </a:rPr>
                <a:t>销售额</a:t>
              </a:r>
            </a:p>
          </p:txBody>
        </p:sp>
        <p:sp>
          <p:nvSpPr>
            <p:cNvPr id="36876" name="Text Box 10"/>
            <p:cNvSpPr txBox="1">
              <a:spLocks noChangeArrowheads="1"/>
            </p:cNvSpPr>
            <p:nvPr/>
          </p:nvSpPr>
          <p:spPr bwMode="auto">
            <a:xfrm>
              <a:off x="3324" y="1797"/>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b="1">
                  <a:solidFill>
                    <a:srgbClr val="008000"/>
                  </a:solidFill>
                  <a:ea typeface="楷体" panose="02010609060101010101" pitchFamily="49" charset="-122"/>
                  <a:cs typeface="Times New Roman" panose="02020603050405020304" pitchFamily="18" charset="0"/>
                </a:rPr>
                <a:t>销售收入</a:t>
              </a:r>
            </a:p>
          </p:txBody>
        </p:sp>
        <p:grpSp>
          <p:nvGrpSpPr>
            <p:cNvPr id="36877" name="Group 11"/>
            <p:cNvGrpSpPr/>
            <p:nvPr/>
          </p:nvGrpSpPr>
          <p:grpSpPr bwMode="auto">
            <a:xfrm>
              <a:off x="2099" y="2976"/>
              <a:ext cx="268" cy="1236"/>
              <a:chOff x="1968" y="2832"/>
              <a:chExt cx="268" cy="1240"/>
            </a:xfrm>
          </p:grpSpPr>
          <p:sp>
            <p:nvSpPr>
              <p:cNvPr id="306188" name="Line 12"/>
              <p:cNvSpPr>
                <a:spLocks noChangeShapeType="1"/>
              </p:cNvSpPr>
              <p:nvPr/>
            </p:nvSpPr>
            <p:spPr bwMode="auto">
              <a:xfrm>
                <a:off x="2084" y="2832"/>
                <a:ext cx="0" cy="960"/>
              </a:xfrm>
              <a:prstGeom prst="line">
                <a:avLst/>
              </a:prstGeom>
              <a:noFill/>
              <a:ln w="9525">
                <a:solidFill>
                  <a:schemeClr val="tx1"/>
                </a:solidFill>
                <a:prstDash val="dash"/>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901" name="Text Box 13"/>
              <p:cNvSpPr txBox="1">
                <a:spLocks noChangeArrowheads="1"/>
              </p:cNvSpPr>
              <p:nvPr/>
            </p:nvSpPr>
            <p:spPr bwMode="auto">
              <a:xfrm>
                <a:off x="1968" y="3840"/>
                <a:ext cx="268"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b="1">
                    <a:ea typeface="楷体" panose="02010609060101010101" pitchFamily="49" charset="-122"/>
                    <a:cs typeface="Times New Roman" panose="02020603050405020304" pitchFamily="18" charset="0"/>
                  </a:rPr>
                  <a:t>X</a:t>
                </a:r>
                <a:r>
                  <a:rPr kumimoji="1" lang="en-US" altLang="zh-CN" b="1" baseline="-25000">
                    <a:ea typeface="楷体" panose="02010609060101010101" pitchFamily="49" charset="-122"/>
                    <a:cs typeface="Times New Roman" panose="02020603050405020304" pitchFamily="18" charset="0"/>
                  </a:rPr>
                  <a:t>0</a:t>
                </a:r>
              </a:p>
            </p:txBody>
          </p:sp>
        </p:grpSp>
        <p:sp>
          <p:nvSpPr>
            <p:cNvPr id="36878" name="Text Box 24"/>
            <p:cNvSpPr txBox="1">
              <a:spLocks noChangeArrowheads="1"/>
            </p:cNvSpPr>
            <p:nvPr/>
          </p:nvSpPr>
          <p:spPr bwMode="auto">
            <a:xfrm>
              <a:off x="3959" y="2160"/>
              <a:ext cx="6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sz="2000" b="1">
                  <a:solidFill>
                    <a:srgbClr val="0000FF"/>
                  </a:solidFill>
                  <a:ea typeface="楷体" panose="02010609060101010101" pitchFamily="49" charset="-122"/>
                  <a:cs typeface="Times New Roman" panose="02020603050405020304" pitchFamily="18" charset="0"/>
                </a:rPr>
                <a:t>总成本</a:t>
              </a:r>
            </a:p>
          </p:txBody>
        </p:sp>
        <p:sp>
          <p:nvSpPr>
            <p:cNvPr id="36879" name="Text Box 25"/>
            <p:cNvSpPr txBox="1">
              <a:spLocks noChangeArrowheads="1"/>
            </p:cNvSpPr>
            <p:nvPr/>
          </p:nvSpPr>
          <p:spPr bwMode="auto">
            <a:xfrm>
              <a:off x="2371" y="3667"/>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b="1">
                  <a:solidFill>
                    <a:srgbClr val="FF0066"/>
                  </a:solidFill>
                  <a:ea typeface="楷体" panose="02010609060101010101" pitchFamily="49" charset="-122"/>
                  <a:cs typeface="Times New Roman" panose="02020603050405020304" pitchFamily="18" charset="0"/>
                </a:rPr>
                <a:t>固定成本</a:t>
              </a:r>
            </a:p>
          </p:txBody>
        </p:sp>
        <p:sp>
          <p:nvSpPr>
            <p:cNvPr id="306202" name="Line 26"/>
            <p:cNvSpPr>
              <a:spLocks noChangeShapeType="1"/>
            </p:cNvSpPr>
            <p:nvPr/>
          </p:nvSpPr>
          <p:spPr bwMode="auto">
            <a:xfrm>
              <a:off x="722" y="3608"/>
              <a:ext cx="3504" cy="0"/>
            </a:xfrm>
            <a:prstGeom prst="line">
              <a:avLst/>
            </a:prstGeom>
            <a:noFill/>
            <a:ln w="28575">
              <a:solidFill>
                <a:srgbClr val="0000FF"/>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03" name="Line 27"/>
            <p:cNvSpPr>
              <a:spLocks noChangeShapeType="1"/>
            </p:cNvSpPr>
            <p:nvPr/>
          </p:nvSpPr>
          <p:spPr bwMode="auto">
            <a:xfrm flipV="1">
              <a:off x="722" y="2278"/>
              <a:ext cx="3191" cy="1330"/>
            </a:xfrm>
            <a:prstGeom prst="line">
              <a:avLst/>
            </a:prstGeom>
            <a:noFill/>
            <a:ln w="28575">
              <a:solidFill>
                <a:srgbClr val="0000FF"/>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08" name="Line 32"/>
            <p:cNvSpPr>
              <a:spLocks noChangeShapeType="1"/>
            </p:cNvSpPr>
            <p:nvPr/>
          </p:nvSpPr>
          <p:spPr bwMode="auto">
            <a:xfrm flipH="1">
              <a:off x="2462" y="2795"/>
              <a:ext cx="45" cy="78"/>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09" name="Line 33"/>
            <p:cNvSpPr>
              <a:spLocks noChangeShapeType="1"/>
            </p:cNvSpPr>
            <p:nvPr/>
          </p:nvSpPr>
          <p:spPr bwMode="auto">
            <a:xfrm flipH="1">
              <a:off x="2598" y="2715"/>
              <a:ext cx="45" cy="119"/>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10" name="Line 34"/>
            <p:cNvSpPr>
              <a:spLocks noChangeShapeType="1"/>
            </p:cNvSpPr>
            <p:nvPr/>
          </p:nvSpPr>
          <p:spPr bwMode="auto">
            <a:xfrm flipH="1">
              <a:off x="2780" y="2596"/>
              <a:ext cx="45" cy="159"/>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11" name="Line 35"/>
            <p:cNvSpPr>
              <a:spLocks noChangeShapeType="1"/>
            </p:cNvSpPr>
            <p:nvPr/>
          </p:nvSpPr>
          <p:spPr bwMode="auto">
            <a:xfrm flipH="1">
              <a:off x="2960" y="2477"/>
              <a:ext cx="46" cy="199"/>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13" name="Line 37"/>
            <p:cNvSpPr>
              <a:spLocks noChangeShapeType="1"/>
            </p:cNvSpPr>
            <p:nvPr/>
          </p:nvSpPr>
          <p:spPr bwMode="auto">
            <a:xfrm flipH="1">
              <a:off x="3142" y="2358"/>
              <a:ext cx="45" cy="238"/>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14" name="Line 38"/>
            <p:cNvSpPr>
              <a:spLocks noChangeShapeType="1"/>
            </p:cNvSpPr>
            <p:nvPr/>
          </p:nvSpPr>
          <p:spPr bwMode="auto">
            <a:xfrm flipH="1">
              <a:off x="3324" y="2238"/>
              <a:ext cx="45" cy="278"/>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15" name="Line 39"/>
            <p:cNvSpPr>
              <a:spLocks noChangeShapeType="1"/>
            </p:cNvSpPr>
            <p:nvPr/>
          </p:nvSpPr>
          <p:spPr bwMode="auto">
            <a:xfrm flipH="1">
              <a:off x="3505" y="2119"/>
              <a:ext cx="45" cy="318"/>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16" name="Line 40"/>
            <p:cNvSpPr>
              <a:spLocks noChangeShapeType="1"/>
            </p:cNvSpPr>
            <p:nvPr/>
          </p:nvSpPr>
          <p:spPr bwMode="auto">
            <a:xfrm flipH="1">
              <a:off x="3686" y="2041"/>
              <a:ext cx="45" cy="317"/>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17" name="Line 41"/>
            <p:cNvSpPr>
              <a:spLocks noChangeShapeType="1"/>
            </p:cNvSpPr>
            <p:nvPr/>
          </p:nvSpPr>
          <p:spPr bwMode="auto">
            <a:xfrm flipH="1">
              <a:off x="1872" y="3111"/>
              <a:ext cx="45" cy="79"/>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18" name="Line 42"/>
            <p:cNvSpPr>
              <a:spLocks noChangeShapeType="1"/>
            </p:cNvSpPr>
            <p:nvPr/>
          </p:nvSpPr>
          <p:spPr bwMode="auto">
            <a:xfrm flipH="1">
              <a:off x="1691" y="3191"/>
              <a:ext cx="45" cy="119"/>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19" name="Line 43"/>
            <p:cNvSpPr>
              <a:spLocks noChangeShapeType="1"/>
            </p:cNvSpPr>
            <p:nvPr/>
          </p:nvSpPr>
          <p:spPr bwMode="auto">
            <a:xfrm flipH="1">
              <a:off x="1509" y="3270"/>
              <a:ext cx="45" cy="159"/>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20" name="Line 44"/>
            <p:cNvSpPr>
              <a:spLocks noChangeShapeType="1"/>
            </p:cNvSpPr>
            <p:nvPr/>
          </p:nvSpPr>
          <p:spPr bwMode="auto">
            <a:xfrm flipH="1">
              <a:off x="1372" y="3310"/>
              <a:ext cx="46" cy="198"/>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21" name="Line 45"/>
            <p:cNvSpPr>
              <a:spLocks noChangeShapeType="1"/>
            </p:cNvSpPr>
            <p:nvPr/>
          </p:nvSpPr>
          <p:spPr bwMode="auto">
            <a:xfrm flipH="1">
              <a:off x="1192" y="3389"/>
              <a:ext cx="45" cy="238"/>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22" name="Line 46"/>
            <p:cNvSpPr>
              <a:spLocks noChangeShapeType="1"/>
            </p:cNvSpPr>
            <p:nvPr/>
          </p:nvSpPr>
          <p:spPr bwMode="auto">
            <a:xfrm flipH="1">
              <a:off x="1011" y="3469"/>
              <a:ext cx="45" cy="278"/>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23" name="Line 47"/>
            <p:cNvSpPr>
              <a:spLocks noChangeShapeType="1"/>
            </p:cNvSpPr>
            <p:nvPr/>
          </p:nvSpPr>
          <p:spPr bwMode="auto">
            <a:xfrm flipH="1">
              <a:off x="829" y="3548"/>
              <a:ext cx="45" cy="317"/>
            </a:xfrm>
            <a:prstGeom prst="line">
              <a:avLst/>
            </a:prstGeom>
            <a:noFill/>
            <a:ln w="9525">
              <a:solidFill>
                <a:schemeClr val="tx1"/>
              </a:solidFill>
              <a:round/>
            </a:ln>
            <a:effectLst/>
          </p:spPr>
          <p:txBody>
            <a:bodyP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25" name="AutoShape 49"/>
            <p:cNvSpPr/>
            <p:nvPr/>
          </p:nvSpPr>
          <p:spPr bwMode="auto">
            <a:xfrm>
              <a:off x="2235" y="2992"/>
              <a:ext cx="90" cy="616"/>
            </a:xfrm>
            <a:prstGeom prst="rightBrace">
              <a:avLst>
                <a:gd name="adj1" fmla="val 54579"/>
                <a:gd name="adj2" fmla="val 50000"/>
              </a:avLst>
            </a:prstGeom>
            <a:noFill/>
            <a:ln w="9525">
              <a:solidFill>
                <a:schemeClr val="tx1"/>
              </a:solidFill>
              <a:round/>
            </a:ln>
            <a:effectLst/>
          </p:spPr>
          <p:txBody>
            <a:bodyPr wrap="none" anchor="ct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6226" name="AutoShape 50"/>
            <p:cNvSpPr/>
            <p:nvPr/>
          </p:nvSpPr>
          <p:spPr bwMode="auto">
            <a:xfrm>
              <a:off x="2235" y="3627"/>
              <a:ext cx="100" cy="306"/>
            </a:xfrm>
            <a:prstGeom prst="rightBrace">
              <a:avLst>
                <a:gd name="adj1" fmla="val 25458"/>
                <a:gd name="adj2" fmla="val 50000"/>
              </a:avLst>
            </a:prstGeom>
            <a:noFill/>
            <a:ln w="9525">
              <a:solidFill>
                <a:schemeClr val="tx1"/>
              </a:solidFill>
              <a:round/>
            </a:ln>
            <a:effectLst/>
          </p:spPr>
          <p:txBody>
            <a:bodyPr wrap="none" anchor="ctr"/>
            <a:lstStyle/>
            <a:p>
              <a:pP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899" name="Text Box 51"/>
            <p:cNvSpPr txBox="1">
              <a:spLocks noChangeArrowheads="1"/>
            </p:cNvSpPr>
            <p:nvPr/>
          </p:nvSpPr>
          <p:spPr bwMode="auto">
            <a:xfrm>
              <a:off x="2371" y="3151"/>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b="1">
                  <a:solidFill>
                    <a:srgbClr val="FF0066"/>
                  </a:solidFill>
                  <a:ea typeface="楷体" panose="02010609060101010101" pitchFamily="49" charset="-122"/>
                  <a:cs typeface="Times New Roman" panose="02020603050405020304" pitchFamily="18" charset="0"/>
                </a:rPr>
                <a:t>变动成本</a:t>
              </a:r>
            </a:p>
          </p:txBody>
        </p:sp>
      </p:grpSp>
      <p:sp>
        <p:nvSpPr>
          <p:cNvPr id="36870" name="AutoShape 54"/>
          <p:cNvSpPr>
            <a:spLocks noChangeArrowheads="1"/>
          </p:cNvSpPr>
          <p:nvPr/>
        </p:nvSpPr>
        <p:spPr bwMode="auto">
          <a:xfrm>
            <a:off x="3930401" y="3789364"/>
            <a:ext cx="1441450" cy="465137"/>
          </a:xfrm>
          <a:prstGeom prst="wedgeRoundRectCallout">
            <a:avLst>
              <a:gd name="adj1" fmla="val 61454"/>
              <a:gd name="adj2" fmla="val 117917"/>
              <a:gd name="adj3" fmla="val 16667"/>
            </a:avLst>
          </a:prstGeom>
          <a:solidFill>
            <a:srgbClr val="CCECFF"/>
          </a:solidFill>
          <a:ln w="9525">
            <a:solidFill>
              <a:schemeClr val="tx1"/>
            </a:solidFill>
            <a:miter lim="800000"/>
          </a:ln>
        </p:spPr>
        <p:txBody>
          <a:bodyPr anchor="ctr"/>
          <a:lstStyle>
            <a:lvl1pPr>
              <a:defRPr>
                <a:solidFill>
                  <a:schemeClr val="tx1"/>
                </a:solidFill>
                <a:latin typeface="Times New Roman" panose="02020603050405020304" pitchFamily="18" charset="0"/>
                <a:ea typeface="黑体" panose="02010609060101010101" pitchFamily="49" charset="-122"/>
              </a:defRPr>
            </a:lvl1pPr>
            <a:lvl2pPr marL="742950" indent="-285750">
              <a:defRPr>
                <a:solidFill>
                  <a:schemeClr val="tx1"/>
                </a:solidFill>
                <a:latin typeface="Times New Roman" panose="02020603050405020304" pitchFamily="18" charset="0"/>
                <a:ea typeface="黑体" panose="02010609060101010101" pitchFamily="49" charset="-122"/>
              </a:defRPr>
            </a:lvl2pPr>
            <a:lvl3pPr marL="1143000" indent="-228600">
              <a:defRPr>
                <a:solidFill>
                  <a:schemeClr val="tx1"/>
                </a:solidFill>
                <a:latin typeface="Times New Roman" panose="02020603050405020304" pitchFamily="18" charset="0"/>
                <a:ea typeface="黑体" panose="02010609060101010101" pitchFamily="49" charset="-122"/>
              </a:defRPr>
            </a:lvl3pPr>
            <a:lvl4pPr marL="1600200" indent="-228600">
              <a:defRPr>
                <a:solidFill>
                  <a:schemeClr val="tx1"/>
                </a:solidFill>
                <a:latin typeface="Times New Roman" panose="02020603050405020304" pitchFamily="18" charset="0"/>
                <a:ea typeface="黑体" panose="02010609060101010101" pitchFamily="49" charset="-122"/>
              </a:defRPr>
            </a:lvl4pPr>
            <a:lvl5pPr marL="2057400" indent="-228600">
              <a:defRPr>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黑体" panose="02010609060101010101" pitchFamily="49" charset="-122"/>
              </a:defRPr>
            </a:lvl9pPr>
          </a:lstStyle>
          <a:p>
            <a:pPr algn="ctr"/>
            <a:r>
              <a:rPr lang="zh-CN" altLang="en-US" sz="1600" b="1" dirty="0">
                <a:solidFill>
                  <a:srgbClr val="FF0000"/>
                </a:solidFill>
                <a:highlight>
                  <a:srgbClr val="FFFF00"/>
                </a:highlight>
                <a:ea typeface="楷体" panose="02010609060101010101" pitchFamily="49" charset="-122"/>
                <a:cs typeface="Times New Roman" panose="02020603050405020304" pitchFamily="18" charset="0"/>
              </a:rPr>
              <a:t>盈亏平衡点</a:t>
            </a:r>
          </a:p>
        </p:txBody>
      </p:sp>
      <p:sp>
        <p:nvSpPr>
          <p:cNvPr id="2" name="灯片编号占位符 1"/>
          <p:cNvSpPr>
            <a:spLocks noGrp="1"/>
          </p:cNvSpPr>
          <p:nvPr>
            <p:ph type="sldNum" sz="quarter" idx="12"/>
          </p:nvPr>
        </p:nvSpPr>
        <p:spPr/>
        <p:txBody>
          <a:bodyPr/>
          <a:lstStyle/>
          <a:p>
            <a:fld id="{D9ABAA50-6A32-4BEF-9392-F3809952802D}" type="slidenum">
              <a:rPr lang="zh-CN" altLang="en-US" smtClean="0"/>
              <a:t>22</a:t>
            </a:fld>
            <a:endParaRPr lang="zh-CN" altLang="en-US" dirty="0"/>
          </a:p>
        </p:txBody>
      </p:sp>
      <p:sp>
        <p:nvSpPr>
          <p:cNvPr id="41" name="标题 2"/>
          <p:cNvSpPr>
            <a:spLocks noGrp="1"/>
          </p:cNvSpPr>
          <p:nvPr>
            <p:ph type="title"/>
          </p:nvPr>
        </p:nvSpPr>
        <p:spPr>
          <a:xfrm>
            <a:off x="1847850" y="1341416"/>
            <a:ext cx="8579296" cy="500066"/>
          </a:xfrm>
        </p:spPr>
        <p:txBody>
          <a:bodyPr>
            <a:normAutofit fontScale="90000"/>
          </a:bodyPr>
          <a:lstStyle/>
          <a:p>
            <a:r>
              <a:rPr lang="en-US" altLang="zh-CN" dirty="0"/>
              <a:t> </a:t>
            </a:r>
            <a:r>
              <a:rPr lang="zh-CN" altLang="en-US" sz="4000" dirty="0"/>
              <a:t>三、经营决策方法</a:t>
            </a:r>
            <a:r>
              <a:rPr lang="zh-CN" altLang="en-US" sz="4000" dirty="0">
                <a:solidFill>
                  <a:srgbClr val="C00000"/>
                </a:solidFill>
              </a:rPr>
              <a:t> </a:t>
            </a:r>
            <a:r>
              <a:rPr lang="en-US" altLang="zh-CN" sz="4000" dirty="0">
                <a:solidFill>
                  <a:srgbClr val="C00000"/>
                </a:solidFill>
              </a:rPr>
              <a:t>——</a:t>
            </a:r>
            <a:r>
              <a:rPr lang="zh-CN" altLang="en-US" sz="4000" dirty="0">
                <a:solidFill>
                  <a:srgbClr val="C00000"/>
                </a:solidFill>
              </a:rPr>
              <a:t>量本利分析法</a:t>
            </a:r>
          </a:p>
        </p:txBody>
      </p:sp>
      <p:sp>
        <p:nvSpPr>
          <p:cNvPr id="4" name="文本框 3"/>
          <p:cNvSpPr txBox="1"/>
          <p:nvPr/>
        </p:nvSpPr>
        <p:spPr>
          <a:xfrm>
            <a:off x="8075295" y="2918461"/>
            <a:ext cx="1724660" cy="460375"/>
          </a:xfrm>
          <a:prstGeom prst="rect">
            <a:avLst/>
          </a:prstGeom>
          <a:noFill/>
        </p:spPr>
        <p:txBody>
          <a:bodyPr wrap="square" rtlCol="0">
            <a:spAutoFit/>
          </a:bodyPr>
          <a:lstStyle/>
          <a:p>
            <a:r>
              <a:rPr lang="en-US" altLang="zh-CN"/>
              <a:t> </a:t>
            </a:r>
            <a:r>
              <a:rPr lang="en-US" altLang="zh-CN" sz="2400">
                <a:highlight>
                  <a:srgbClr val="FFFF00"/>
                </a:highlight>
                <a:latin typeface="Times New Roman" panose="02020603050405020304" pitchFamily="18" charset="0"/>
                <a:cs typeface="Times New Roman" panose="02020603050405020304" pitchFamily="18" charset="0"/>
              </a:rPr>
              <a:t>in the black</a:t>
            </a:r>
          </a:p>
        </p:txBody>
      </p:sp>
      <p:sp>
        <p:nvSpPr>
          <p:cNvPr id="5" name="文本框 4"/>
          <p:cNvSpPr txBox="1"/>
          <p:nvPr/>
        </p:nvSpPr>
        <p:spPr>
          <a:xfrm>
            <a:off x="3359785" y="4659631"/>
            <a:ext cx="3048000" cy="460375"/>
          </a:xfrm>
          <a:prstGeom prst="rect">
            <a:avLst/>
          </a:prstGeom>
          <a:noFill/>
        </p:spPr>
        <p:txBody>
          <a:bodyPr wrap="square" rtlCol="0">
            <a:spAutoFit/>
          </a:bodyPr>
          <a:lstStyle/>
          <a:p>
            <a:r>
              <a:rPr lang="en-US" altLang="zh-CN" sz="2400">
                <a:solidFill>
                  <a:srgbClr val="FF0000"/>
                </a:solidFill>
                <a:highlight>
                  <a:srgbClr val="FFFF00"/>
                </a:highlight>
                <a:latin typeface="Times New Roman" panose="02020603050405020304" pitchFamily="18" charset="0"/>
                <a:cs typeface="Times New Roman" panose="02020603050405020304" pitchFamily="18" charset="0"/>
              </a:rPr>
              <a:t>in the red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0278" name="Object 6"/>
          <p:cNvGraphicFramePr>
            <a:graphicFrameLocks noChangeAspect="1"/>
          </p:cNvGraphicFramePr>
          <p:nvPr/>
        </p:nvGraphicFramePr>
        <p:xfrm>
          <a:off x="2435226" y="2835276"/>
          <a:ext cx="6189663" cy="879475"/>
        </p:xfrm>
        <a:graphic>
          <a:graphicData uri="http://schemas.openxmlformats.org/presentationml/2006/ole">
            <mc:AlternateContent xmlns:mc="http://schemas.openxmlformats.org/markup-compatibility/2006">
              <mc:Choice xmlns:v="urn:schemas-microsoft-com:vml" Requires="v">
                <p:oleObj spid="_x0000_s3077" name="Equation" r:id="rId3" imgW="66446400" imgH="9448800" progId="Equation.DSMT4">
                  <p:embed/>
                </p:oleObj>
              </mc:Choice>
              <mc:Fallback>
                <p:oleObj name="Equation" r:id="rId3" imgW="66446400" imgH="9448800" progId="Equation.DSMT4">
                  <p:embed/>
                  <p:pic>
                    <p:nvPicPr>
                      <p:cNvPr id="310278" name="Object 6"/>
                      <p:cNvPicPr>
                        <a:picLocks noChangeAspect="1" noChangeArrowheads="1"/>
                      </p:cNvPicPr>
                      <p:nvPr/>
                    </p:nvPicPr>
                    <p:blipFill>
                      <a:blip r:embed="rId4"/>
                      <a:srcRect/>
                      <a:stretch>
                        <a:fillRect/>
                      </a:stretch>
                    </p:blipFill>
                    <p:spPr bwMode="auto">
                      <a:xfrm>
                        <a:off x="2435226" y="2835276"/>
                        <a:ext cx="6189663"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281" name="Object 9"/>
          <p:cNvGraphicFramePr>
            <a:graphicFrameLocks noChangeAspect="1"/>
          </p:cNvGraphicFramePr>
          <p:nvPr/>
        </p:nvGraphicFramePr>
        <p:xfrm>
          <a:off x="2422798" y="3981450"/>
          <a:ext cx="5256212" cy="876300"/>
        </p:xfrm>
        <a:graphic>
          <a:graphicData uri="http://schemas.openxmlformats.org/presentationml/2006/ole">
            <mc:AlternateContent xmlns:mc="http://schemas.openxmlformats.org/markup-compatibility/2006">
              <mc:Choice xmlns:v="urn:schemas-microsoft-com:vml" Requires="v">
                <p:oleObj spid="_x0000_s3078" name="公式" r:id="rId5" imgW="2362200" imgH="393700" progId="Equation.3">
                  <p:embed/>
                </p:oleObj>
              </mc:Choice>
              <mc:Fallback>
                <p:oleObj name="公式" r:id="rId5" imgW="2362200" imgH="393700" progId="Equation.3">
                  <p:embed/>
                  <p:pic>
                    <p:nvPicPr>
                      <p:cNvPr id="31028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798" y="3981450"/>
                        <a:ext cx="5256212"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284" name="Object 12"/>
          <p:cNvGraphicFramePr>
            <a:graphicFrameLocks noChangeAspect="1"/>
          </p:cNvGraphicFramePr>
          <p:nvPr/>
        </p:nvGraphicFramePr>
        <p:xfrm>
          <a:off x="2436813" y="5187951"/>
          <a:ext cx="6883400" cy="904875"/>
        </p:xfrm>
        <a:graphic>
          <a:graphicData uri="http://schemas.openxmlformats.org/presentationml/2006/ole">
            <mc:AlternateContent xmlns:mc="http://schemas.openxmlformats.org/markup-compatibility/2006">
              <mc:Choice xmlns:v="urn:schemas-microsoft-com:vml" Requires="v">
                <p:oleObj spid="_x0000_s3079" name="Equation" r:id="rId7" imgW="71932800" imgH="9448800" progId="Equation.DSMT4">
                  <p:embed/>
                </p:oleObj>
              </mc:Choice>
              <mc:Fallback>
                <p:oleObj name="Equation" r:id="rId7" imgW="71932800" imgH="9448800" progId="Equation.DSMT4">
                  <p:embed/>
                  <p:pic>
                    <p:nvPicPr>
                      <p:cNvPr id="310284" name="Object 12"/>
                      <p:cNvPicPr>
                        <a:picLocks noChangeAspect="1" noChangeArrowheads="1"/>
                      </p:cNvPicPr>
                      <p:nvPr/>
                    </p:nvPicPr>
                    <p:blipFill>
                      <a:blip r:embed="rId8"/>
                      <a:srcRect/>
                      <a:stretch>
                        <a:fillRect/>
                      </a:stretch>
                    </p:blipFill>
                    <p:spPr bwMode="auto">
                      <a:xfrm>
                        <a:off x="2436813" y="5187951"/>
                        <a:ext cx="6883400"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D9ABAA50-6A32-4BEF-9392-F3809952802D}" type="slidenum">
              <a:rPr lang="zh-CN" altLang="en-US" smtClean="0"/>
              <a:t>23</a:t>
            </a:fld>
            <a:endParaRPr lang="zh-CN" altLang="en-US" dirty="0"/>
          </a:p>
        </p:txBody>
      </p:sp>
      <p:sp>
        <p:nvSpPr>
          <p:cNvPr id="3" name="内容占位符 2"/>
          <p:cNvSpPr>
            <a:spLocks noGrp="1"/>
          </p:cNvSpPr>
          <p:nvPr>
            <p:ph idx="1"/>
          </p:nvPr>
        </p:nvSpPr>
        <p:spPr>
          <a:xfrm>
            <a:off x="1991544" y="908720"/>
            <a:ext cx="8229600" cy="1853398"/>
          </a:xfrm>
        </p:spPr>
        <p:txBody>
          <a:bodyPr>
            <a:noAutofit/>
          </a:bodyPr>
          <a:lstStyle/>
          <a:p>
            <a:pPr>
              <a:lnSpc>
                <a:spcPct val="110000"/>
              </a:lnSpc>
              <a:spcBef>
                <a:spcPts val="600"/>
              </a:spcBef>
              <a:buClr>
                <a:srgbClr val="FF0066"/>
              </a:buClr>
            </a:pPr>
            <a:r>
              <a:rPr lang="zh-CN" altLang="en-US" sz="2800" dirty="0">
                <a:solidFill>
                  <a:srgbClr val="FF0000"/>
                </a:solidFill>
                <a:latin typeface="Cambria Math" panose="02040503050406030204" pitchFamily="18" charset="0"/>
                <a:ea typeface="等线" panose="02010600030101010101" pitchFamily="2" charset="-122"/>
              </a:rPr>
              <a:t>某</a:t>
            </a:r>
            <a:r>
              <a:rPr lang="zh-CN" altLang="en-US" sz="2400" dirty="0">
                <a:solidFill>
                  <a:srgbClr val="FF0000"/>
                </a:solidFill>
                <a:latin typeface="Cambria Math" panose="02040503050406030204" pitchFamily="18" charset="0"/>
                <a:ea typeface="等线" panose="02010600030101010101" pitchFamily="2" charset="-122"/>
              </a:rPr>
              <a:t>公司销售分马力电机，售价为</a:t>
            </a:r>
            <a:r>
              <a:rPr lang="en-US" altLang="zh-CN" sz="2400" dirty="0">
                <a:solidFill>
                  <a:srgbClr val="FF0000"/>
                </a:solidFill>
                <a:latin typeface="Cambria Math" panose="02040503050406030204" pitchFamily="18" charset="0"/>
                <a:ea typeface="Cambria Math" panose="02040503050406030204" pitchFamily="18" charset="0"/>
              </a:rPr>
              <a:t>250</a:t>
            </a:r>
            <a:r>
              <a:rPr lang="zh-CN" altLang="en-US" sz="2400" dirty="0">
                <a:solidFill>
                  <a:srgbClr val="FF0000"/>
                </a:solidFill>
                <a:latin typeface="Cambria Math" panose="02040503050406030204" pitchFamily="18" charset="0"/>
                <a:ea typeface="等线" panose="02010600030101010101" pitchFamily="2" charset="-122"/>
              </a:rPr>
              <a:t>元，设公司固定成本为</a:t>
            </a:r>
            <a:r>
              <a:rPr lang="en-US" altLang="zh-CN" sz="2400" dirty="0">
                <a:solidFill>
                  <a:srgbClr val="FF0000"/>
                </a:solidFill>
                <a:latin typeface="Cambria Math" panose="02040503050406030204" pitchFamily="18" charset="0"/>
                <a:ea typeface="Cambria Math" panose="02040503050406030204" pitchFamily="18" charset="0"/>
              </a:rPr>
              <a:t>4</a:t>
            </a:r>
            <a:r>
              <a:rPr lang="zh-CN" altLang="en-US" sz="2400" dirty="0">
                <a:solidFill>
                  <a:srgbClr val="FF0000"/>
                </a:solidFill>
                <a:latin typeface="Cambria Math" panose="02040503050406030204" pitchFamily="18" charset="0"/>
                <a:ea typeface="等线" panose="02010600030101010101" pitchFamily="2" charset="-122"/>
              </a:rPr>
              <a:t>万元，单位变动成本</a:t>
            </a:r>
            <a:r>
              <a:rPr lang="en-US" altLang="zh-CN" sz="2400" dirty="0">
                <a:solidFill>
                  <a:srgbClr val="FF0000"/>
                </a:solidFill>
                <a:latin typeface="Cambria Math" panose="02040503050406030204" pitchFamily="18" charset="0"/>
                <a:ea typeface="Cambria Math" panose="02040503050406030204" pitchFamily="18" charset="0"/>
              </a:rPr>
              <a:t>240</a:t>
            </a:r>
            <a:r>
              <a:rPr lang="zh-CN" altLang="en-US" sz="2400" dirty="0">
                <a:solidFill>
                  <a:srgbClr val="FF0000"/>
                </a:solidFill>
                <a:latin typeface="Cambria Math" panose="02040503050406030204" pitchFamily="18" charset="0"/>
                <a:ea typeface="等线" panose="02010600030101010101" pitchFamily="2" charset="-122"/>
              </a:rPr>
              <a:t>元，企业预计实现目标利润为</a:t>
            </a:r>
            <a:r>
              <a:rPr lang="en-US" altLang="zh-CN" sz="2400" dirty="0">
                <a:solidFill>
                  <a:srgbClr val="FF0000"/>
                </a:solidFill>
                <a:latin typeface="Cambria Math" panose="02040503050406030204" pitchFamily="18" charset="0"/>
                <a:ea typeface="Cambria Math" panose="02040503050406030204" pitchFamily="18" charset="0"/>
              </a:rPr>
              <a:t>20</a:t>
            </a:r>
            <a:r>
              <a:rPr lang="zh-CN" altLang="en-US" sz="2400" dirty="0">
                <a:solidFill>
                  <a:srgbClr val="FF0000"/>
                </a:solidFill>
                <a:latin typeface="Cambria Math" panose="02040503050406030204" pitchFamily="18" charset="0"/>
                <a:ea typeface="等线" panose="02010600030101010101" pitchFamily="2" charset="-122"/>
              </a:rPr>
              <a:t>万元，试问企业经营安全程度。</a:t>
            </a:r>
            <a:endParaRPr lang="en-US" altLang="zh-CN" sz="2400" dirty="0">
              <a:solidFill>
                <a:srgbClr val="FF0000"/>
              </a:solidFill>
              <a:latin typeface="Cambria Math" panose="02040503050406030204" pitchFamily="18" charset="0"/>
              <a:ea typeface="Cambria Math" panose="02040503050406030204" pitchFamily="18" charset="0"/>
            </a:endParaRPr>
          </a:p>
          <a:p>
            <a:pPr lvl="1">
              <a:lnSpc>
                <a:spcPct val="110000"/>
              </a:lnSpc>
              <a:spcBef>
                <a:spcPts val="600"/>
              </a:spcBef>
              <a:buClr>
                <a:srgbClr val="FF0066"/>
              </a:buClr>
              <a:buNone/>
            </a:pPr>
            <a:r>
              <a:rPr lang="en-US" altLang="zh-CN" sz="2400" dirty="0">
                <a:solidFill>
                  <a:srgbClr val="0000FF"/>
                </a:solidFill>
              </a:rPr>
              <a:t>P</a:t>
            </a:r>
            <a:r>
              <a:rPr lang="zh-CN" altLang="en-US" sz="2400" dirty="0">
                <a:solidFill>
                  <a:srgbClr val="0000FF"/>
                </a:solidFill>
              </a:rPr>
              <a:t>＝</a:t>
            </a:r>
            <a:r>
              <a:rPr lang="en-US" altLang="zh-CN" sz="2400" dirty="0">
                <a:solidFill>
                  <a:srgbClr val="0000FF"/>
                </a:solidFill>
              </a:rPr>
              <a:t>250</a:t>
            </a:r>
            <a:r>
              <a:rPr lang="zh-CN" altLang="en-US" sz="2400" dirty="0">
                <a:solidFill>
                  <a:srgbClr val="0000FF"/>
                </a:solidFill>
              </a:rPr>
              <a:t>，</a:t>
            </a:r>
            <a:r>
              <a:rPr lang="en-US" altLang="zh-CN" sz="2400" dirty="0">
                <a:solidFill>
                  <a:srgbClr val="0000FF"/>
                </a:solidFill>
              </a:rPr>
              <a:t>C</a:t>
            </a:r>
            <a:r>
              <a:rPr lang="en-US" altLang="zh-CN" sz="2400" baseline="-25000" dirty="0">
                <a:solidFill>
                  <a:srgbClr val="0000FF"/>
                </a:solidFill>
              </a:rPr>
              <a:t>F</a:t>
            </a:r>
            <a:r>
              <a:rPr lang="zh-CN" altLang="en-US" sz="2400" dirty="0">
                <a:solidFill>
                  <a:srgbClr val="0000FF"/>
                </a:solidFill>
              </a:rPr>
              <a:t>＝</a:t>
            </a:r>
            <a:r>
              <a:rPr lang="en-US" altLang="zh-CN" sz="2400" dirty="0">
                <a:solidFill>
                  <a:srgbClr val="0000FF"/>
                </a:solidFill>
              </a:rPr>
              <a:t>40000</a:t>
            </a:r>
            <a:r>
              <a:rPr lang="zh-CN" altLang="en-US" sz="2400" dirty="0">
                <a:solidFill>
                  <a:srgbClr val="0000FF"/>
                </a:solidFill>
              </a:rPr>
              <a:t>，</a:t>
            </a:r>
            <a:r>
              <a:rPr lang="en-US" altLang="zh-CN" sz="2400" dirty="0">
                <a:solidFill>
                  <a:srgbClr val="0000FF"/>
                </a:solidFill>
              </a:rPr>
              <a:t>C</a:t>
            </a:r>
            <a:r>
              <a:rPr lang="en-US" altLang="zh-CN" sz="2400" baseline="-25000" dirty="0">
                <a:solidFill>
                  <a:srgbClr val="0000FF"/>
                </a:solidFill>
              </a:rPr>
              <a:t>V</a:t>
            </a:r>
            <a:r>
              <a:rPr lang="zh-CN" altLang="en-US" sz="2400" dirty="0">
                <a:solidFill>
                  <a:srgbClr val="0000FF"/>
                </a:solidFill>
              </a:rPr>
              <a:t>＝</a:t>
            </a:r>
            <a:r>
              <a:rPr lang="en-US" altLang="zh-CN" sz="2400" dirty="0">
                <a:solidFill>
                  <a:srgbClr val="0000FF"/>
                </a:solidFill>
              </a:rPr>
              <a:t>240</a:t>
            </a:r>
            <a:r>
              <a:rPr lang="zh-CN" altLang="en-US" sz="2400" dirty="0">
                <a:solidFill>
                  <a:srgbClr val="0000FF"/>
                </a:solidFill>
              </a:rPr>
              <a:t>，</a:t>
            </a:r>
            <a:r>
              <a:rPr lang="en-US" altLang="zh-CN" sz="2400" dirty="0">
                <a:solidFill>
                  <a:srgbClr val="0000FF"/>
                </a:solidFill>
              </a:rPr>
              <a:t>T</a:t>
            </a:r>
            <a:r>
              <a:rPr lang="en-US" altLang="zh-CN" sz="2400" baseline="-25000" dirty="0">
                <a:solidFill>
                  <a:srgbClr val="0000FF"/>
                </a:solidFill>
              </a:rPr>
              <a:t>P</a:t>
            </a:r>
            <a:r>
              <a:rPr lang="zh-CN" altLang="en-US" sz="2400" dirty="0">
                <a:solidFill>
                  <a:srgbClr val="0000FF"/>
                </a:solidFill>
              </a:rPr>
              <a:t>＝</a:t>
            </a:r>
            <a:r>
              <a:rPr lang="en-US" altLang="zh-CN" sz="2400" dirty="0">
                <a:solidFill>
                  <a:srgbClr val="0000FF"/>
                </a:solidFill>
              </a:rPr>
              <a:t>200000</a:t>
            </a:r>
            <a:endParaRPr lang="zh-CN" altLang="en-US" sz="2400" dirty="0">
              <a:solidFill>
                <a:srgbClr val="0000FF"/>
              </a:solidFill>
            </a:endParaRPr>
          </a:p>
        </p:txBody>
      </p:sp>
      <p:sp>
        <p:nvSpPr>
          <p:cNvPr id="11" name="标题 2"/>
          <p:cNvSpPr>
            <a:spLocks noGrp="1"/>
          </p:cNvSpPr>
          <p:nvPr>
            <p:ph type="title"/>
          </p:nvPr>
        </p:nvSpPr>
        <p:spPr>
          <a:xfrm>
            <a:off x="1524000" y="357166"/>
            <a:ext cx="9144000" cy="500066"/>
          </a:xfrm>
        </p:spPr>
        <p:txBody>
          <a:bodyPr>
            <a:normAutofit fontScale="90000"/>
          </a:bodyPr>
          <a:lstStyle/>
          <a:p>
            <a:pPr algn="ctr"/>
            <a:r>
              <a:rPr lang="zh-CN" altLang="en-US" sz="4000" dirty="0"/>
              <a:t>三、经营决策方法</a:t>
            </a:r>
            <a:r>
              <a:rPr lang="zh-CN" altLang="en-US" sz="4000" dirty="0">
                <a:solidFill>
                  <a:srgbClr val="C00000"/>
                </a:solidFill>
              </a:rPr>
              <a:t> </a:t>
            </a:r>
            <a:r>
              <a:rPr lang="en-US" altLang="zh-CN" sz="4000" dirty="0">
                <a:solidFill>
                  <a:srgbClr val="C00000"/>
                </a:solidFill>
              </a:rPr>
              <a:t>——</a:t>
            </a:r>
            <a:r>
              <a:rPr lang="zh-CN" altLang="en-US" sz="4000" dirty="0">
                <a:solidFill>
                  <a:srgbClr val="C00000"/>
                </a:solidFill>
              </a:rPr>
              <a:t>量本利分析法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02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0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99896" y="899629"/>
            <a:ext cx="8523806" cy="1288943"/>
          </a:xfrm>
          <a:prstGeom prst="rect">
            <a:avLst/>
          </a:prstGeom>
        </p:spPr>
        <p:txBody>
          <a:bodyPr wrap="square">
            <a:spAutoFit/>
          </a:bodyPr>
          <a:lstStyle/>
          <a:p>
            <a:pPr marL="285750" indent="-285750" algn="just">
              <a:lnSpc>
                <a:spcPct val="150000"/>
              </a:lnSpc>
              <a:spcBef>
                <a:spcPts val="1200"/>
              </a:spcBef>
              <a:buFont typeface="Wingdings" panose="05000000000000000000" pitchFamily="2" charset="2"/>
              <a:buChar char=""/>
            </a:pPr>
            <a:r>
              <a:rPr lang="zh-CN" altLang="en-US" sz="2400" b="1" dirty="0">
                <a:solidFill>
                  <a:srgbClr val="0000FF"/>
                </a:solidFill>
                <a:latin typeface="+mn-ea"/>
              </a:rPr>
              <a:t>网络图的优化（关键路径法）</a:t>
            </a:r>
          </a:p>
          <a:p>
            <a:pPr marL="285750" indent="-285750" algn="just">
              <a:lnSpc>
                <a:spcPct val="150000"/>
              </a:lnSpc>
              <a:spcBef>
                <a:spcPts val="1200"/>
              </a:spcBef>
              <a:buFont typeface="Wingdings" panose="05000000000000000000" pitchFamily="2" charset="2"/>
              <a:buChar char=""/>
            </a:pPr>
            <a:endParaRPr lang="en-US" altLang="zh-CN" sz="2400" b="1" dirty="0">
              <a:solidFill>
                <a:srgbClr val="0000FF"/>
              </a:solidFill>
              <a:latin typeface="+mn-ea"/>
            </a:endParaRPr>
          </a:p>
        </p:txBody>
      </p:sp>
      <p:sp>
        <p:nvSpPr>
          <p:cNvPr id="39" name="Line 4"/>
          <p:cNvSpPr>
            <a:spLocks noChangeShapeType="1"/>
          </p:cNvSpPr>
          <p:nvPr/>
        </p:nvSpPr>
        <p:spPr bwMode="auto">
          <a:xfrm flipV="1">
            <a:off x="5643833" y="3370634"/>
            <a:ext cx="1483299" cy="16145"/>
          </a:xfrm>
          <a:prstGeom prst="line">
            <a:avLst/>
          </a:prstGeom>
          <a:noFill/>
          <a:ln w="1905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3"/>
          <p:cNvSpPr>
            <a:spLocks noChangeShapeType="1"/>
          </p:cNvSpPr>
          <p:nvPr/>
        </p:nvSpPr>
        <p:spPr bwMode="auto">
          <a:xfrm>
            <a:off x="5883689" y="4192621"/>
            <a:ext cx="1439862" cy="6350"/>
          </a:xfrm>
          <a:prstGeom prst="line">
            <a:avLst/>
          </a:prstGeom>
          <a:noFill/>
          <a:ln w="19050">
            <a:solidFill>
              <a:srgbClr val="FF0000"/>
            </a:solidFill>
            <a:prstDash val="lgDash"/>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67" name="图片 66"/>
          <p:cNvPicPr>
            <a:picLocks noChangeAspect="1"/>
          </p:cNvPicPr>
          <p:nvPr/>
        </p:nvPicPr>
        <p:blipFill>
          <a:blip r:embed="rId2"/>
          <a:stretch>
            <a:fillRect/>
          </a:stretch>
        </p:blipFill>
        <p:spPr>
          <a:xfrm>
            <a:off x="1916430" y="2009141"/>
            <a:ext cx="8387080" cy="4070985"/>
          </a:xfrm>
          <a:prstGeom prst="rect">
            <a:avLst/>
          </a:prstGeom>
        </p:spPr>
      </p:pic>
      <p:sp>
        <p:nvSpPr>
          <p:cNvPr id="55" name="标题 1"/>
          <p:cNvSpPr txBox="1"/>
          <p:nvPr/>
        </p:nvSpPr>
        <p:spPr>
          <a:xfrm>
            <a:off x="1828800" y="0"/>
            <a:ext cx="6532880" cy="779780"/>
          </a:xfrm>
          <a:prstGeom prst="rect">
            <a:avLst/>
          </a:prstGeom>
        </p:spPr>
        <p:txBody>
          <a:bodyPr vert="horz" lIns="91440" tIns="45720" rIns="91440" bIns="0" rtlCol="0" anchor="ctr" anchorCtr="0">
            <a:noAutofit/>
          </a:bodyPr>
          <a:lstStyle/>
          <a:p>
            <a:pPr lvl="0"/>
            <a:r>
              <a:rPr lang="zh-CN" altLang="en-US" sz="3400" dirty="0">
                <a:solidFill>
                  <a:srgbClr val="C00000"/>
                </a:solidFill>
                <a:latin typeface="微软雅黑" panose="020B0503020204020204" charset="-122"/>
                <a:ea typeface="微软雅黑" panose="020B0503020204020204" charset="-122"/>
              </a:rPr>
              <a:t>三、计划制定之</a:t>
            </a:r>
            <a:r>
              <a:rPr lang="zh-CN" altLang="en-US" sz="3400" b="1" dirty="0">
                <a:solidFill>
                  <a:srgbClr val="0000FF"/>
                </a:solidFill>
                <a:latin typeface="+mn-ea"/>
                <a:sym typeface="+mn-ea"/>
              </a:rPr>
              <a:t>网络计划技术法</a:t>
            </a:r>
            <a:endParaRPr lang="zh-CN" altLang="en-US" sz="3400" dirty="0">
              <a:solidFill>
                <a:srgbClr val="0000FF"/>
              </a:solidFill>
              <a:latin typeface="+mn-ea"/>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4"/>
          <p:cNvSpPr>
            <a:spLocks noChangeArrowheads="1"/>
          </p:cNvSpPr>
          <p:nvPr/>
        </p:nvSpPr>
        <p:spPr bwMode="auto">
          <a:xfrm>
            <a:off x="6672263" y="3556000"/>
            <a:ext cx="381000" cy="38100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FFFF00"/>
                </a:solidFill>
                <a:latin typeface="Times New Roman" panose="02020603050405020304" pitchFamily="18" charset="0"/>
              </a:rPr>
              <a:t>1</a:t>
            </a:r>
          </a:p>
        </p:txBody>
      </p:sp>
      <p:sp>
        <p:nvSpPr>
          <p:cNvPr id="9" name="Oval 5"/>
          <p:cNvSpPr>
            <a:spLocks noChangeArrowheads="1"/>
          </p:cNvSpPr>
          <p:nvPr/>
        </p:nvSpPr>
        <p:spPr bwMode="auto">
          <a:xfrm>
            <a:off x="7739063" y="2565400"/>
            <a:ext cx="381000" cy="38100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FFFF00"/>
                </a:solidFill>
                <a:latin typeface="Times New Roman" panose="02020603050405020304" pitchFamily="18" charset="0"/>
              </a:rPr>
              <a:t>2</a:t>
            </a:r>
          </a:p>
        </p:txBody>
      </p:sp>
      <p:sp>
        <p:nvSpPr>
          <p:cNvPr id="10" name="Oval 6"/>
          <p:cNvSpPr>
            <a:spLocks noChangeArrowheads="1"/>
          </p:cNvSpPr>
          <p:nvPr/>
        </p:nvSpPr>
        <p:spPr bwMode="auto">
          <a:xfrm>
            <a:off x="8196263" y="3556000"/>
            <a:ext cx="381000" cy="38100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FFFF00"/>
                </a:solidFill>
                <a:latin typeface="Times New Roman" panose="02020603050405020304" pitchFamily="18" charset="0"/>
              </a:rPr>
              <a:t>4</a:t>
            </a:r>
          </a:p>
        </p:txBody>
      </p:sp>
      <p:sp>
        <p:nvSpPr>
          <p:cNvPr id="11" name="Oval 10"/>
          <p:cNvSpPr>
            <a:spLocks noChangeArrowheads="1"/>
          </p:cNvSpPr>
          <p:nvPr/>
        </p:nvSpPr>
        <p:spPr bwMode="auto">
          <a:xfrm>
            <a:off x="7739063" y="4470400"/>
            <a:ext cx="381000" cy="38100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FFFF00"/>
                </a:solidFill>
                <a:latin typeface="Times New Roman" panose="02020603050405020304" pitchFamily="18" charset="0"/>
              </a:rPr>
              <a:t>3</a:t>
            </a:r>
          </a:p>
        </p:txBody>
      </p:sp>
      <p:grpSp>
        <p:nvGrpSpPr>
          <p:cNvPr id="12" name="组合 11"/>
          <p:cNvGrpSpPr/>
          <p:nvPr/>
        </p:nvGrpSpPr>
        <p:grpSpPr bwMode="auto">
          <a:xfrm>
            <a:off x="6977063" y="2835276"/>
            <a:ext cx="762000" cy="1711325"/>
            <a:chOff x="5452864" y="2834779"/>
            <a:chExt cx="762000" cy="1711325"/>
          </a:xfrm>
        </p:grpSpPr>
        <p:sp>
          <p:nvSpPr>
            <p:cNvPr id="13" name="Line 7"/>
            <p:cNvSpPr>
              <a:spLocks noChangeShapeType="1"/>
            </p:cNvSpPr>
            <p:nvPr/>
          </p:nvSpPr>
          <p:spPr bwMode="auto">
            <a:xfrm flipV="1">
              <a:off x="5452864" y="2834779"/>
              <a:ext cx="762000" cy="79692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1"/>
            <p:cNvSpPr>
              <a:spLocks noChangeShapeType="1"/>
            </p:cNvSpPr>
            <p:nvPr/>
          </p:nvSpPr>
          <p:spPr bwMode="auto">
            <a:xfrm>
              <a:off x="5452864" y="3860304"/>
              <a:ext cx="762000" cy="6858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 name="Oval 12"/>
          <p:cNvSpPr>
            <a:spLocks noChangeArrowheads="1"/>
          </p:cNvSpPr>
          <p:nvPr/>
        </p:nvSpPr>
        <p:spPr bwMode="auto">
          <a:xfrm>
            <a:off x="9720263" y="3556000"/>
            <a:ext cx="381000" cy="38100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FFFF00"/>
                </a:solidFill>
                <a:latin typeface="Times New Roman" panose="02020603050405020304" pitchFamily="18" charset="0"/>
              </a:rPr>
              <a:t>5</a:t>
            </a:r>
          </a:p>
        </p:txBody>
      </p:sp>
      <p:sp>
        <p:nvSpPr>
          <p:cNvPr id="17" name="Line 16"/>
          <p:cNvSpPr>
            <a:spLocks noChangeShapeType="1"/>
          </p:cNvSpPr>
          <p:nvPr/>
        </p:nvSpPr>
        <p:spPr bwMode="auto">
          <a:xfrm>
            <a:off x="8120063" y="2794000"/>
            <a:ext cx="1676400" cy="8382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7"/>
          <p:cNvSpPr>
            <a:spLocks noChangeShapeType="1"/>
          </p:cNvSpPr>
          <p:nvPr/>
        </p:nvSpPr>
        <p:spPr bwMode="auto">
          <a:xfrm>
            <a:off x="7967663" y="2946400"/>
            <a:ext cx="381000" cy="609600"/>
          </a:xfrm>
          <a:prstGeom prst="line">
            <a:avLst/>
          </a:prstGeom>
          <a:noFill/>
          <a:ln w="19050">
            <a:solidFill>
              <a:schemeClr val="tx1"/>
            </a:solidFill>
            <a:prstDash val="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8"/>
          <p:cNvSpPr>
            <a:spLocks noChangeShapeType="1"/>
          </p:cNvSpPr>
          <p:nvPr/>
        </p:nvSpPr>
        <p:spPr bwMode="auto">
          <a:xfrm flipV="1">
            <a:off x="8043863" y="3933826"/>
            <a:ext cx="284162" cy="536575"/>
          </a:xfrm>
          <a:prstGeom prst="line">
            <a:avLst/>
          </a:prstGeom>
          <a:noFill/>
          <a:ln w="19050">
            <a:solidFill>
              <a:schemeClr val="tx1"/>
            </a:solidFill>
            <a:prstDash val="dash"/>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19"/>
          <p:cNvSpPr>
            <a:spLocks noChangeShapeType="1"/>
          </p:cNvSpPr>
          <p:nvPr/>
        </p:nvSpPr>
        <p:spPr bwMode="auto">
          <a:xfrm>
            <a:off x="8577263" y="3784600"/>
            <a:ext cx="11430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p:cNvSpPr>
            <a:spLocks noChangeShapeType="1"/>
          </p:cNvSpPr>
          <p:nvPr/>
        </p:nvSpPr>
        <p:spPr bwMode="auto">
          <a:xfrm flipV="1">
            <a:off x="8120063" y="3937000"/>
            <a:ext cx="1676400" cy="8382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2" name="组合 21"/>
          <p:cNvGrpSpPr/>
          <p:nvPr/>
        </p:nvGrpSpPr>
        <p:grpSpPr bwMode="auto">
          <a:xfrm>
            <a:off x="6900863" y="2946400"/>
            <a:ext cx="717550" cy="609600"/>
            <a:chOff x="5376664" y="2945904"/>
            <a:chExt cx="717550" cy="609600"/>
          </a:xfrm>
        </p:grpSpPr>
        <p:sp>
          <p:nvSpPr>
            <p:cNvPr id="23" name="Text Box 8"/>
            <p:cNvSpPr txBox="1">
              <a:spLocks noChangeArrowheads="1"/>
            </p:cNvSpPr>
            <p:nvPr/>
          </p:nvSpPr>
          <p:spPr bwMode="auto">
            <a:xfrm>
              <a:off x="5376664" y="2945904"/>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A</a:t>
              </a:r>
            </a:p>
          </p:txBody>
        </p:sp>
        <p:sp>
          <p:nvSpPr>
            <p:cNvPr id="24" name="Text Box 21"/>
            <p:cNvSpPr txBox="1">
              <a:spLocks noChangeArrowheads="1"/>
            </p:cNvSpPr>
            <p:nvPr/>
          </p:nvSpPr>
          <p:spPr bwMode="auto">
            <a:xfrm>
              <a:off x="5757664" y="309830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latin typeface="Times New Roman" panose="02020603050405020304" pitchFamily="18" charset="0"/>
                </a:rPr>
                <a:t>3</a:t>
              </a:r>
            </a:p>
          </p:txBody>
        </p:sp>
      </p:grpSp>
      <p:grpSp>
        <p:nvGrpSpPr>
          <p:cNvPr id="25" name="组合 24"/>
          <p:cNvGrpSpPr/>
          <p:nvPr/>
        </p:nvGrpSpPr>
        <p:grpSpPr bwMode="auto">
          <a:xfrm>
            <a:off x="7053263" y="3784600"/>
            <a:ext cx="762000" cy="762000"/>
            <a:chOff x="5529064" y="3784104"/>
            <a:chExt cx="762000" cy="762000"/>
          </a:xfrm>
        </p:grpSpPr>
        <p:sp>
          <p:nvSpPr>
            <p:cNvPr id="26" name="Text Box 9"/>
            <p:cNvSpPr txBox="1">
              <a:spLocks noChangeArrowheads="1"/>
            </p:cNvSpPr>
            <p:nvPr/>
          </p:nvSpPr>
          <p:spPr bwMode="auto">
            <a:xfrm>
              <a:off x="5681464" y="3784104"/>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B</a:t>
              </a:r>
            </a:p>
          </p:txBody>
        </p:sp>
        <p:sp>
          <p:nvSpPr>
            <p:cNvPr id="27" name="Text Box 22"/>
            <p:cNvSpPr txBox="1">
              <a:spLocks noChangeArrowheads="1"/>
            </p:cNvSpPr>
            <p:nvPr/>
          </p:nvSpPr>
          <p:spPr bwMode="auto">
            <a:xfrm>
              <a:off x="5529064" y="4088904"/>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Times New Roman" panose="02020603050405020304" pitchFamily="18" charset="0"/>
                </a:rPr>
                <a:t>5</a:t>
              </a:r>
            </a:p>
          </p:txBody>
        </p:sp>
      </p:grpSp>
      <p:grpSp>
        <p:nvGrpSpPr>
          <p:cNvPr id="28" name="组合 27"/>
          <p:cNvGrpSpPr/>
          <p:nvPr/>
        </p:nvGrpSpPr>
        <p:grpSpPr bwMode="auto">
          <a:xfrm>
            <a:off x="8653463" y="2870200"/>
            <a:ext cx="685800" cy="685800"/>
            <a:chOff x="7129264" y="2869704"/>
            <a:chExt cx="685800" cy="685800"/>
          </a:xfrm>
        </p:grpSpPr>
        <p:sp>
          <p:nvSpPr>
            <p:cNvPr id="29" name="Text Box 13"/>
            <p:cNvSpPr txBox="1">
              <a:spLocks noChangeArrowheads="1"/>
            </p:cNvSpPr>
            <p:nvPr/>
          </p:nvSpPr>
          <p:spPr bwMode="auto">
            <a:xfrm>
              <a:off x="7357864" y="2869704"/>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C</a:t>
              </a:r>
            </a:p>
          </p:txBody>
        </p:sp>
        <p:sp>
          <p:nvSpPr>
            <p:cNvPr id="30" name="Text Box 23"/>
            <p:cNvSpPr txBox="1">
              <a:spLocks noChangeArrowheads="1"/>
            </p:cNvSpPr>
            <p:nvPr/>
          </p:nvSpPr>
          <p:spPr bwMode="auto">
            <a:xfrm>
              <a:off x="7129264" y="3098304"/>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Times New Roman" panose="02020603050405020304" pitchFamily="18" charset="0"/>
                </a:rPr>
                <a:t>2</a:t>
              </a:r>
            </a:p>
          </p:txBody>
        </p:sp>
      </p:grpSp>
      <p:grpSp>
        <p:nvGrpSpPr>
          <p:cNvPr id="31" name="组合 30"/>
          <p:cNvGrpSpPr/>
          <p:nvPr/>
        </p:nvGrpSpPr>
        <p:grpSpPr bwMode="auto">
          <a:xfrm>
            <a:off x="8729663" y="3403600"/>
            <a:ext cx="609600" cy="762000"/>
            <a:chOff x="7205464" y="3403104"/>
            <a:chExt cx="609600" cy="762000"/>
          </a:xfrm>
        </p:grpSpPr>
        <p:sp>
          <p:nvSpPr>
            <p:cNvPr id="32" name="Text Box 14"/>
            <p:cNvSpPr txBox="1">
              <a:spLocks noChangeArrowheads="1"/>
            </p:cNvSpPr>
            <p:nvPr/>
          </p:nvSpPr>
          <p:spPr bwMode="auto">
            <a:xfrm>
              <a:off x="7357864" y="3403104"/>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D</a:t>
              </a:r>
            </a:p>
          </p:txBody>
        </p:sp>
        <p:sp>
          <p:nvSpPr>
            <p:cNvPr id="33" name="Text Box 24"/>
            <p:cNvSpPr txBox="1">
              <a:spLocks noChangeArrowheads="1"/>
            </p:cNvSpPr>
            <p:nvPr/>
          </p:nvSpPr>
          <p:spPr bwMode="auto">
            <a:xfrm>
              <a:off x="7205464" y="3707904"/>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Times New Roman" panose="02020603050405020304" pitchFamily="18" charset="0"/>
                </a:rPr>
                <a:t>4</a:t>
              </a:r>
            </a:p>
          </p:txBody>
        </p:sp>
      </p:grpSp>
      <p:grpSp>
        <p:nvGrpSpPr>
          <p:cNvPr id="34" name="组合 33"/>
          <p:cNvGrpSpPr/>
          <p:nvPr/>
        </p:nvGrpSpPr>
        <p:grpSpPr bwMode="auto">
          <a:xfrm>
            <a:off x="8539163" y="4027488"/>
            <a:ext cx="609600" cy="830262"/>
            <a:chOff x="7014964" y="4027548"/>
            <a:chExt cx="609600" cy="829697"/>
          </a:xfrm>
        </p:grpSpPr>
        <p:sp>
          <p:nvSpPr>
            <p:cNvPr id="35" name="Text Box 15"/>
            <p:cNvSpPr txBox="1">
              <a:spLocks noChangeArrowheads="1"/>
            </p:cNvSpPr>
            <p:nvPr/>
          </p:nvSpPr>
          <p:spPr bwMode="auto">
            <a:xfrm>
              <a:off x="7014964" y="4027548"/>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E</a:t>
              </a:r>
            </a:p>
          </p:txBody>
        </p:sp>
        <p:sp>
          <p:nvSpPr>
            <p:cNvPr id="36" name="Text Box 25"/>
            <p:cNvSpPr txBox="1">
              <a:spLocks noChangeArrowheads="1"/>
            </p:cNvSpPr>
            <p:nvPr/>
          </p:nvSpPr>
          <p:spPr bwMode="auto">
            <a:xfrm>
              <a:off x="7167364" y="4400045"/>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Times New Roman" panose="02020603050405020304" pitchFamily="18" charset="0"/>
                </a:rPr>
                <a:t>1</a:t>
              </a:r>
            </a:p>
          </p:txBody>
        </p:sp>
      </p:grpSp>
      <p:graphicFrame>
        <p:nvGraphicFramePr>
          <p:cNvPr id="37" name="Group 26"/>
          <p:cNvGraphicFramePr>
            <a:graphicFrameLocks noGrp="1"/>
          </p:cNvGraphicFramePr>
          <p:nvPr/>
        </p:nvGraphicFramePr>
        <p:xfrm>
          <a:off x="1876426" y="3136877"/>
          <a:ext cx="4394200" cy="3108348"/>
        </p:xfrm>
        <a:graphic>
          <a:graphicData uri="http://schemas.openxmlformats.org/drawingml/2006/table">
            <a:tbl>
              <a:tblPr/>
              <a:tblGrid>
                <a:gridCol w="878205">
                  <a:extLst>
                    <a:ext uri="{9D8B030D-6E8A-4147-A177-3AD203B41FA5}">
                      <a16:colId xmlns:a16="http://schemas.microsoft.com/office/drawing/2014/main" val="20000"/>
                    </a:ext>
                  </a:extLst>
                </a:gridCol>
                <a:gridCol w="879793">
                  <a:extLst>
                    <a:ext uri="{9D8B030D-6E8A-4147-A177-3AD203B41FA5}">
                      <a16:colId xmlns:a16="http://schemas.microsoft.com/office/drawing/2014/main" val="20001"/>
                    </a:ext>
                  </a:extLst>
                </a:gridCol>
                <a:gridCol w="878204">
                  <a:extLst>
                    <a:ext uri="{9D8B030D-6E8A-4147-A177-3AD203B41FA5}">
                      <a16:colId xmlns:a16="http://schemas.microsoft.com/office/drawing/2014/main" val="20002"/>
                    </a:ext>
                  </a:extLst>
                </a:gridCol>
                <a:gridCol w="879793">
                  <a:extLst>
                    <a:ext uri="{9D8B030D-6E8A-4147-A177-3AD203B41FA5}">
                      <a16:colId xmlns:a16="http://schemas.microsoft.com/office/drawing/2014/main" val="20003"/>
                    </a:ext>
                  </a:extLst>
                </a:gridCol>
                <a:gridCol w="878205">
                  <a:extLst>
                    <a:ext uri="{9D8B030D-6E8A-4147-A177-3AD203B41FA5}">
                      <a16:colId xmlns:a16="http://schemas.microsoft.com/office/drawing/2014/main" val="20004"/>
                    </a:ext>
                  </a:extLst>
                </a:gridCol>
              </a:tblGrid>
              <a:tr h="822852">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工序名称</a:t>
                      </a:r>
                    </a:p>
                  </a:txBody>
                  <a:tcPr marL="91473" marR="91473" marT="45669" marB="45669" horzOverflow="overflow">
                    <a:lnL cap="flat">
                      <a:noFill/>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工序代号</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紧前工序</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紧后工序</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作业时间</a:t>
                      </a:r>
                    </a:p>
                  </a:txBody>
                  <a:tcPr marL="91473" marR="91473" marT="45669" marB="45669" horzOverflow="overflow">
                    <a:lnL w="12700" cap="flat" cmpd="sng" algn="ctr">
                      <a:solidFill>
                        <a:schemeClr val="tx1"/>
                      </a:solidFill>
                      <a:prstDash val="solid"/>
                      <a:round/>
                      <a:headEnd type="none" w="sm" len="sm"/>
                      <a:tailEnd type="none" w="sm" len="sm"/>
                    </a:lnL>
                    <a:lnR cap="flat">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57095">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endParaRPr>
                    </a:p>
                  </a:txBody>
                  <a:tcPr marL="91473" marR="91473" marT="45669" marB="45669" horzOverflow="overflow">
                    <a:lnL cap="flat">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C</a:t>
                      </a:r>
                      <a:r>
                        <a:rPr kumimoji="0" lang="zh-CN" altLang="en-US"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t>
                      </a:r>
                      <a:r>
                        <a:rPr kumimoji="0" lang="en-US" altLang="zh-CN"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D</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3</a:t>
                      </a:r>
                    </a:p>
                  </a:txBody>
                  <a:tcPr marL="91473" marR="91473" marT="45669" marB="45669" horzOverflow="overflow">
                    <a:lnL w="12700" cap="flat" cmpd="sng" algn="ctr">
                      <a:solidFill>
                        <a:schemeClr val="tx1"/>
                      </a:solidFill>
                      <a:prstDash val="solid"/>
                      <a:round/>
                      <a:headEnd type="none" w="sm" len="sm"/>
                      <a:tailEnd type="none" w="sm" len="sm"/>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57095">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endParaRPr>
                    </a:p>
                  </a:txBody>
                  <a:tcPr marL="91473" marR="91473" marT="45669" marB="45669" horzOverflow="overflow">
                    <a:lnL cap="flat">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B</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D</a:t>
                      </a:r>
                      <a:r>
                        <a:rPr kumimoji="0" lang="zh-CN" altLang="en-US"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t>
                      </a:r>
                      <a:r>
                        <a:rPr kumimoji="0" lang="en-US" altLang="zh-CN"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E</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5</a:t>
                      </a:r>
                    </a:p>
                  </a:txBody>
                  <a:tcPr marL="91473" marR="91473" marT="45669" marB="45669" horzOverflow="overflow">
                    <a:lnL w="12700" cap="flat" cmpd="sng" algn="ctr">
                      <a:solidFill>
                        <a:schemeClr val="tx1"/>
                      </a:solidFill>
                      <a:prstDash val="solid"/>
                      <a:round/>
                      <a:headEnd type="none" w="sm" len="sm"/>
                      <a:tailEnd type="none" w="sm" len="sm"/>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57095">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endParaRPr>
                    </a:p>
                  </a:txBody>
                  <a:tcPr marL="91473" marR="91473" marT="45669" marB="45669" horzOverflow="overflow">
                    <a:lnL cap="flat">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C</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2</a:t>
                      </a:r>
                    </a:p>
                  </a:txBody>
                  <a:tcPr marL="91473" marR="91473" marT="45669" marB="45669" horzOverflow="overflow">
                    <a:lnL w="12700" cap="flat" cmpd="sng" algn="ctr">
                      <a:solidFill>
                        <a:schemeClr val="tx1"/>
                      </a:solidFill>
                      <a:prstDash val="solid"/>
                      <a:round/>
                      <a:headEnd type="none" w="sm" len="sm"/>
                      <a:tailEnd type="none" w="sm" len="sm"/>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57095">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endParaRPr>
                    </a:p>
                  </a:txBody>
                  <a:tcPr marL="91473" marR="91473" marT="45669" marB="45669" horzOverflow="overflow">
                    <a:lnL cap="flat">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D</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A、B</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4</a:t>
                      </a:r>
                    </a:p>
                  </a:txBody>
                  <a:tcPr marL="91473" marR="91473" marT="45669" marB="45669" horzOverflow="overflow">
                    <a:lnL w="12700" cap="flat" cmpd="sng" algn="ctr">
                      <a:solidFill>
                        <a:schemeClr val="tx1"/>
                      </a:solidFill>
                      <a:prstDash val="solid"/>
                      <a:round/>
                      <a:headEnd type="none" w="sm" len="sm"/>
                      <a:tailEnd type="none" w="sm" len="sm"/>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57095">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endParaRPr>
                    </a:p>
                  </a:txBody>
                  <a:tcPr marL="91473" marR="91473" marT="45669" marB="45669" horzOverflow="overflow">
                    <a:lnL cap="flat">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E</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B</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a:t>
                      </a:r>
                    </a:p>
                  </a:txBody>
                  <a:tcPr marL="91473" marR="91473"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0" i="0" u="none" strike="noStrike" cap="none" normalizeH="0" baseline="0" dirty="0">
                          <a:ln>
                            <a:noFill/>
                          </a:ln>
                          <a:solidFill>
                            <a:srgbClr val="000099"/>
                          </a:solidFill>
                          <a:effectLst>
                            <a:outerShdw blurRad="38100" dist="38100" dir="2700000" algn="tl">
                              <a:srgbClr val="C0C0C0"/>
                            </a:outerShdw>
                          </a:effectLst>
                          <a:latin typeface="黑体" panose="02010609060101010101" charset="-122"/>
                          <a:ea typeface="黑体" panose="02010609060101010101" charset="-122"/>
                        </a:rPr>
                        <a:t>1</a:t>
                      </a:r>
                    </a:p>
                  </a:txBody>
                  <a:tcPr marL="91473" marR="91473" marT="45669" marB="45669" horzOverflow="overflow">
                    <a:lnL w="12700" cap="flat" cmpd="sng" algn="ctr">
                      <a:solidFill>
                        <a:schemeClr val="tx1"/>
                      </a:solidFill>
                      <a:prstDash val="solid"/>
                      <a:round/>
                      <a:headEnd type="none" w="sm" len="sm"/>
                      <a:tailEnd type="none" w="sm" len="sm"/>
                    </a:lnL>
                    <a:lnR cap="flat">
                      <a:noFill/>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8" name="矩形 37"/>
          <p:cNvSpPr>
            <a:spLocks noChangeArrowheads="1"/>
          </p:cNvSpPr>
          <p:nvPr/>
        </p:nvSpPr>
        <p:spPr bwMode="auto">
          <a:xfrm>
            <a:off x="1703388" y="854276"/>
            <a:ext cx="8612186"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ts val="0"/>
              </a:spcBef>
              <a:buNone/>
            </a:pPr>
            <a:r>
              <a:rPr lang="zh-CN" altLang="en-US" sz="2800" b="1" dirty="0">
                <a:solidFill>
                  <a:srgbClr val="000000"/>
                </a:solidFill>
                <a:latin typeface="+mn-ea"/>
                <a:ea typeface="+mn-ea"/>
              </a:rPr>
              <a:t>绘制网络计划图要经过以下两个步骤：</a:t>
            </a:r>
          </a:p>
          <a:p>
            <a:pPr algn="just">
              <a:spcBef>
                <a:spcPts val="0"/>
              </a:spcBef>
              <a:buNone/>
            </a:pPr>
            <a:r>
              <a:rPr lang="zh-CN" altLang="en-US" sz="2800" b="1" dirty="0">
                <a:solidFill>
                  <a:srgbClr val="000000"/>
                </a:solidFill>
                <a:latin typeface="+mn-ea"/>
                <a:ea typeface="+mn-ea"/>
              </a:rPr>
              <a:t>（</a:t>
            </a:r>
            <a:r>
              <a:rPr lang="en-US" altLang="zh-CN" sz="2800" b="1" dirty="0">
                <a:solidFill>
                  <a:srgbClr val="000000"/>
                </a:solidFill>
                <a:latin typeface="+mn-ea"/>
                <a:ea typeface="+mn-ea"/>
              </a:rPr>
              <a:t>1</a:t>
            </a:r>
            <a:r>
              <a:rPr lang="zh-CN" altLang="en-US" sz="2800" b="1" dirty="0">
                <a:solidFill>
                  <a:srgbClr val="000000"/>
                </a:solidFill>
                <a:latin typeface="+mn-ea"/>
                <a:ea typeface="+mn-ea"/>
              </a:rPr>
              <a:t>）调研分析确定各项作业</a:t>
            </a:r>
            <a:r>
              <a:rPr lang="en-US" altLang="zh-CN" sz="2800" b="1" dirty="0">
                <a:solidFill>
                  <a:srgbClr val="000000"/>
                </a:solidFill>
                <a:latin typeface="+mn-ea"/>
                <a:ea typeface="+mn-ea"/>
              </a:rPr>
              <a:t>(</a:t>
            </a:r>
            <a:r>
              <a:rPr lang="zh-CN" altLang="en-US" sz="2800" b="1" dirty="0">
                <a:solidFill>
                  <a:srgbClr val="000000"/>
                </a:solidFill>
                <a:latin typeface="+mn-ea"/>
                <a:ea typeface="+mn-ea"/>
              </a:rPr>
              <a:t>活动</a:t>
            </a:r>
            <a:r>
              <a:rPr lang="en-US" altLang="zh-CN" sz="2800" b="1" dirty="0">
                <a:solidFill>
                  <a:srgbClr val="000000"/>
                </a:solidFill>
                <a:latin typeface="+mn-ea"/>
                <a:ea typeface="+mn-ea"/>
              </a:rPr>
              <a:t>)</a:t>
            </a:r>
            <a:r>
              <a:rPr lang="zh-CN" altLang="en-US" sz="2800" b="1" dirty="0">
                <a:solidFill>
                  <a:srgbClr val="000000"/>
                </a:solidFill>
                <a:latin typeface="+mn-ea"/>
                <a:ea typeface="+mn-ea"/>
              </a:rPr>
              <a:t>之间的逻辑衔接关系及作业时间，并列表</a:t>
            </a:r>
            <a:r>
              <a:rPr lang="en-US" altLang="zh-CN" sz="2800" b="1" dirty="0">
                <a:solidFill>
                  <a:srgbClr val="000000"/>
                </a:solidFill>
                <a:latin typeface="+mn-ea"/>
                <a:ea typeface="+mn-ea"/>
              </a:rPr>
              <a:t>(</a:t>
            </a:r>
            <a:r>
              <a:rPr lang="zh-CN" altLang="en-US" sz="2800" b="1" dirty="0">
                <a:solidFill>
                  <a:srgbClr val="000000"/>
                </a:solidFill>
                <a:latin typeface="+mn-ea"/>
                <a:ea typeface="+mn-ea"/>
              </a:rPr>
              <a:t>清单</a:t>
            </a:r>
            <a:r>
              <a:rPr lang="en-US" altLang="zh-CN" sz="2800" b="1" dirty="0">
                <a:solidFill>
                  <a:srgbClr val="000000"/>
                </a:solidFill>
                <a:latin typeface="+mn-ea"/>
                <a:ea typeface="+mn-ea"/>
              </a:rPr>
              <a:t>)</a:t>
            </a:r>
            <a:r>
              <a:rPr lang="zh-CN" altLang="en-US" sz="2800" b="1" dirty="0">
                <a:solidFill>
                  <a:srgbClr val="000000"/>
                </a:solidFill>
                <a:latin typeface="+mn-ea"/>
                <a:ea typeface="+mn-ea"/>
              </a:rPr>
              <a:t>。例如某项活动经分析得出清单如下表所示。</a:t>
            </a:r>
          </a:p>
          <a:p>
            <a:pPr algn="just">
              <a:spcBef>
                <a:spcPts val="0"/>
              </a:spcBef>
              <a:buNone/>
            </a:pPr>
            <a:r>
              <a:rPr lang="zh-CN" altLang="en-US" sz="2800" b="1" dirty="0">
                <a:solidFill>
                  <a:srgbClr val="000000"/>
                </a:solidFill>
                <a:latin typeface="+mn-ea"/>
                <a:ea typeface="+mn-ea"/>
              </a:rPr>
              <a:t>（</a:t>
            </a:r>
            <a:r>
              <a:rPr lang="en-US" altLang="zh-CN" sz="2800" b="1" dirty="0">
                <a:solidFill>
                  <a:srgbClr val="000000"/>
                </a:solidFill>
                <a:latin typeface="+mn-ea"/>
                <a:ea typeface="+mn-ea"/>
              </a:rPr>
              <a:t>2</a:t>
            </a:r>
            <a:r>
              <a:rPr lang="zh-CN" altLang="en-US" sz="2800" b="1" dirty="0">
                <a:solidFill>
                  <a:srgbClr val="000000"/>
                </a:solidFill>
                <a:latin typeface="+mn-ea"/>
                <a:ea typeface="+mn-ea"/>
              </a:rPr>
              <a:t>）根据表中所列的资料正确画图</a:t>
            </a:r>
            <a:endParaRPr lang="zh-CN" altLang="en-US" sz="2800" b="1" dirty="0">
              <a:solidFill>
                <a:srgbClr val="000000"/>
              </a:solidFill>
              <a:latin typeface="楷体" panose="02010609060101010101" pitchFamily="49" charset="-122"/>
              <a:ea typeface="楷体" panose="02010609060101010101" pitchFamily="49" charset="-122"/>
            </a:endParaRPr>
          </a:p>
        </p:txBody>
      </p:sp>
      <p:sp>
        <p:nvSpPr>
          <p:cNvPr id="39" name="灯片编号占位符 10"/>
          <p:cNvSpPr txBox="1"/>
          <p:nvPr/>
        </p:nvSpPr>
        <p:spPr>
          <a:xfrm>
            <a:off x="8077200" y="6245225"/>
            <a:ext cx="2133600" cy="477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har char="•"/>
              <a:defRPr sz="3200" kern="1200">
                <a:solidFill>
                  <a:schemeClr val="tx1"/>
                </a:solidFill>
                <a:latin typeface="Arial" panose="020B0604020202020204" pitchFamily="34" charset="0"/>
                <a:ea typeface="宋体" panose="02010600030101010101" pitchFamily="2" charset="-122"/>
                <a:cs typeface="+mn-cs"/>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宋体" panose="02010600030101010101" pitchFamily="2" charset="-122"/>
                <a:cs typeface="+mn-cs"/>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16B67BF0-168F-453F-9E5B-F370E54B959D}" type="slidenum">
              <a:rPr lang="zh-CN" altLang="en-US" sz="1400">
                <a:solidFill>
                  <a:srgbClr val="000000"/>
                </a:solidFill>
                <a:ea typeface="黑体" panose="02010609060101010101" charset="-122"/>
              </a:rPr>
              <a:t>25</a:t>
            </a:fld>
            <a:endParaRPr lang="en-US" altLang="zh-CN" sz="1400">
              <a:solidFill>
                <a:srgbClr val="000000"/>
              </a:solidFill>
              <a:ea typeface="黑体" panose="02010609060101010101" charset="-122"/>
            </a:endParaRPr>
          </a:p>
        </p:txBody>
      </p:sp>
      <p:sp>
        <p:nvSpPr>
          <p:cNvPr id="55" name="标题 1"/>
          <p:cNvSpPr txBox="1"/>
          <p:nvPr/>
        </p:nvSpPr>
        <p:spPr>
          <a:xfrm>
            <a:off x="1828800" y="0"/>
            <a:ext cx="6532880" cy="779780"/>
          </a:xfrm>
          <a:prstGeom prst="rect">
            <a:avLst/>
          </a:prstGeom>
        </p:spPr>
        <p:txBody>
          <a:bodyPr vert="horz" lIns="91440" tIns="45720" rIns="91440" bIns="0" rtlCol="0" anchor="ctr" anchorCtr="0">
            <a:noAutofit/>
          </a:bodyPr>
          <a:lstStyle/>
          <a:p>
            <a:pPr lvl="0"/>
            <a:r>
              <a:rPr lang="zh-CN" altLang="en-US" sz="3400" dirty="0">
                <a:solidFill>
                  <a:srgbClr val="C00000"/>
                </a:solidFill>
                <a:latin typeface="微软雅黑" panose="020B0503020204020204" charset="-122"/>
                <a:ea typeface="微软雅黑" panose="020B0503020204020204" charset="-122"/>
              </a:rPr>
              <a:t>三、计划制定之</a:t>
            </a:r>
            <a:r>
              <a:rPr lang="zh-CN" altLang="en-US" sz="3400" b="1" dirty="0">
                <a:solidFill>
                  <a:srgbClr val="0000FF"/>
                </a:solidFill>
                <a:latin typeface="+mn-ea"/>
                <a:sym typeface="+mn-ea"/>
              </a:rPr>
              <a:t>网络计划技术法</a:t>
            </a:r>
            <a:endParaRPr lang="zh-CN" altLang="en-US" sz="3400" dirty="0">
              <a:solidFill>
                <a:srgbClr val="0000FF"/>
              </a:solidFill>
              <a:latin typeface="+mn-ea"/>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10"/>
          <p:cNvSpPr txBox="1"/>
          <p:nvPr/>
        </p:nvSpPr>
        <p:spPr>
          <a:xfrm>
            <a:off x="8077200" y="6245225"/>
            <a:ext cx="2133600" cy="477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har char="•"/>
              <a:defRPr sz="3200" kern="1200">
                <a:solidFill>
                  <a:schemeClr val="tx1"/>
                </a:solidFill>
                <a:latin typeface="Arial" panose="020B0604020202020204" pitchFamily="34" charset="0"/>
                <a:ea typeface="宋体" panose="02010600030101010101" pitchFamily="2" charset="-122"/>
                <a:cs typeface="+mn-cs"/>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宋体" panose="02010600030101010101" pitchFamily="2" charset="-122"/>
                <a:cs typeface="+mn-cs"/>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16B67BF0-168F-453F-9E5B-F370E54B959D}" type="slidenum">
              <a:rPr lang="zh-CN" altLang="en-US" sz="1400">
                <a:solidFill>
                  <a:srgbClr val="000000"/>
                </a:solidFill>
                <a:ea typeface="黑体" panose="02010609060101010101" charset="-122"/>
              </a:rPr>
              <a:t>26</a:t>
            </a:fld>
            <a:endParaRPr lang="en-US" altLang="zh-CN" sz="1400">
              <a:solidFill>
                <a:srgbClr val="000000"/>
              </a:solidFill>
              <a:ea typeface="黑体" panose="02010609060101010101" charset="-122"/>
            </a:endParaRPr>
          </a:p>
        </p:txBody>
      </p:sp>
      <p:sp>
        <p:nvSpPr>
          <p:cNvPr id="3" name="矩形 2"/>
          <p:cNvSpPr/>
          <p:nvPr/>
        </p:nvSpPr>
        <p:spPr>
          <a:xfrm>
            <a:off x="2561591" y="1167765"/>
            <a:ext cx="6763385" cy="5077460"/>
          </a:xfrm>
          <a:prstGeom prst="rect">
            <a:avLst/>
          </a:prstGeom>
        </p:spPr>
        <p:txBody>
          <a:bodyPr wrap="square">
            <a:spAutoFit/>
          </a:bodyPr>
          <a:lstStyle/>
          <a:p>
            <a:pPr>
              <a:lnSpc>
                <a:spcPct val="150000"/>
              </a:lnSpc>
            </a:pPr>
            <a:r>
              <a:rPr lang="zh-CN" altLang="en-US" sz="3600" b="1" dirty="0">
                <a:solidFill>
                  <a:srgbClr val="0000FF"/>
                </a:solidFill>
              </a:rPr>
              <a:t>计算网络图时间参数，确定关键线路及总工期</a:t>
            </a:r>
          </a:p>
          <a:p>
            <a:pPr>
              <a:lnSpc>
                <a:spcPct val="150000"/>
              </a:lnSpc>
            </a:pPr>
            <a:r>
              <a:rPr lang="zh-CN" altLang="en-US" sz="3600" b="1" dirty="0"/>
              <a:t>结点的最早开始时间</a:t>
            </a:r>
          </a:p>
          <a:p>
            <a:pPr marL="285750" indent="-285750">
              <a:lnSpc>
                <a:spcPct val="150000"/>
              </a:lnSpc>
              <a:buFont typeface="Wingdings" panose="05000000000000000000" pitchFamily="2" charset="2"/>
              <a:buChar char="ü"/>
            </a:pPr>
            <a:r>
              <a:rPr lang="zh-CN" altLang="en-US" sz="3600" b="1" dirty="0"/>
              <a:t>结点的最迟结束时间</a:t>
            </a:r>
          </a:p>
          <a:p>
            <a:pPr marL="285750" indent="-285750">
              <a:lnSpc>
                <a:spcPct val="150000"/>
              </a:lnSpc>
              <a:buFont typeface="Wingdings" panose="05000000000000000000" pitchFamily="2" charset="2"/>
              <a:buChar char="ü"/>
            </a:pPr>
            <a:r>
              <a:rPr lang="zh-CN" altLang="en-US" sz="3600" b="1" dirty="0"/>
              <a:t>结点时差</a:t>
            </a:r>
          </a:p>
          <a:p>
            <a:pPr marL="285750" indent="-285750">
              <a:lnSpc>
                <a:spcPct val="150000"/>
              </a:lnSpc>
              <a:buFont typeface="Wingdings" panose="05000000000000000000" pitchFamily="2" charset="2"/>
              <a:buChar char="ü"/>
            </a:pPr>
            <a:r>
              <a:rPr lang="zh-CN" altLang="en-US" sz="3600" b="1" dirty="0"/>
              <a:t>关键路线以及总工期</a:t>
            </a:r>
          </a:p>
        </p:txBody>
      </p:sp>
      <p:sp>
        <p:nvSpPr>
          <p:cNvPr id="55" name="标题 1"/>
          <p:cNvSpPr txBox="1"/>
          <p:nvPr/>
        </p:nvSpPr>
        <p:spPr>
          <a:xfrm>
            <a:off x="1828800" y="0"/>
            <a:ext cx="6532880" cy="779780"/>
          </a:xfrm>
          <a:prstGeom prst="rect">
            <a:avLst/>
          </a:prstGeom>
        </p:spPr>
        <p:txBody>
          <a:bodyPr vert="horz" lIns="91440" tIns="45720" rIns="91440" bIns="0" rtlCol="0" anchor="ctr" anchorCtr="0">
            <a:noAutofit/>
          </a:bodyPr>
          <a:lstStyle/>
          <a:p>
            <a:pPr lvl="0"/>
            <a:r>
              <a:rPr lang="zh-CN" altLang="en-US" sz="3400" dirty="0">
                <a:solidFill>
                  <a:srgbClr val="C00000"/>
                </a:solidFill>
                <a:latin typeface="微软雅黑" panose="020B0503020204020204" charset="-122"/>
                <a:ea typeface="微软雅黑" panose="020B0503020204020204" charset="-122"/>
              </a:rPr>
              <a:t>三、计划制定之</a:t>
            </a:r>
            <a:r>
              <a:rPr lang="zh-CN" altLang="en-US" sz="3400" b="1" dirty="0">
                <a:solidFill>
                  <a:srgbClr val="0000FF"/>
                </a:solidFill>
                <a:latin typeface="+mn-ea"/>
                <a:sym typeface="+mn-ea"/>
              </a:rPr>
              <a:t>网络计划技术法</a:t>
            </a:r>
            <a:endParaRPr lang="zh-CN" altLang="en-US" sz="3400" dirty="0">
              <a:solidFill>
                <a:srgbClr val="0000FF"/>
              </a:solidFill>
              <a:latin typeface="+mn-ea"/>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10"/>
          <p:cNvSpPr txBox="1"/>
          <p:nvPr/>
        </p:nvSpPr>
        <p:spPr>
          <a:xfrm>
            <a:off x="8077200" y="6245225"/>
            <a:ext cx="2133600" cy="477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har char="•"/>
              <a:defRPr sz="3200" kern="1200">
                <a:solidFill>
                  <a:schemeClr val="tx1"/>
                </a:solidFill>
                <a:latin typeface="Arial" panose="020B0604020202020204" pitchFamily="34" charset="0"/>
                <a:ea typeface="宋体" panose="02010600030101010101" pitchFamily="2" charset="-122"/>
                <a:cs typeface="+mn-cs"/>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宋体" panose="02010600030101010101" pitchFamily="2" charset="-122"/>
                <a:cs typeface="+mn-cs"/>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16B67BF0-168F-453F-9E5B-F370E54B959D}" type="slidenum">
              <a:rPr lang="zh-CN" altLang="en-US" sz="1400">
                <a:solidFill>
                  <a:srgbClr val="000000"/>
                </a:solidFill>
                <a:ea typeface="黑体" panose="02010609060101010101" charset="-122"/>
              </a:rPr>
              <a:t>27</a:t>
            </a:fld>
            <a:endParaRPr lang="en-US" altLang="zh-CN" sz="1400">
              <a:solidFill>
                <a:srgbClr val="000000"/>
              </a:solidFill>
              <a:ea typeface="黑体" panose="02010609060101010101" charset="-122"/>
            </a:endParaRPr>
          </a:p>
        </p:txBody>
      </p:sp>
      <p:sp>
        <p:nvSpPr>
          <p:cNvPr id="3" name="矩形 2"/>
          <p:cNvSpPr/>
          <p:nvPr/>
        </p:nvSpPr>
        <p:spPr>
          <a:xfrm>
            <a:off x="2561618" y="1466965"/>
            <a:ext cx="5515583" cy="2536913"/>
          </a:xfrm>
          <a:prstGeom prst="rect">
            <a:avLst/>
          </a:prstGeom>
        </p:spPr>
        <p:txBody>
          <a:bodyPr wrap="square">
            <a:spAutoFit/>
          </a:bodyPr>
          <a:lstStyle/>
          <a:p>
            <a:pPr>
              <a:lnSpc>
                <a:spcPct val="150000"/>
              </a:lnSpc>
            </a:pPr>
            <a:r>
              <a:rPr lang="zh-CN" altLang="en-US" b="1" dirty="0">
                <a:solidFill>
                  <a:srgbClr val="0000FF"/>
                </a:solidFill>
              </a:rPr>
              <a:t>计算网络图时间参数，确定关键线路及总工期</a:t>
            </a:r>
          </a:p>
          <a:p>
            <a:pPr>
              <a:lnSpc>
                <a:spcPct val="150000"/>
              </a:lnSpc>
            </a:pPr>
            <a:endParaRPr lang="en-US" altLang="zh-CN" b="1" dirty="0"/>
          </a:p>
          <a:p>
            <a:pPr marL="285750" indent="-285750">
              <a:lnSpc>
                <a:spcPct val="150000"/>
              </a:lnSpc>
              <a:buFont typeface="Wingdings" panose="05000000000000000000" pitchFamily="2" charset="2"/>
              <a:buChar char="ü"/>
            </a:pPr>
            <a:r>
              <a:rPr lang="zh-CN" altLang="en-US" b="1" dirty="0"/>
              <a:t>结点的最早开始时间</a:t>
            </a:r>
          </a:p>
          <a:p>
            <a:pPr marL="285750" indent="-285750">
              <a:lnSpc>
                <a:spcPct val="150000"/>
              </a:lnSpc>
              <a:buFont typeface="Wingdings" panose="05000000000000000000" pitchFamily="2" charset="2"/>
              <a:buChar char="ü"/>
            </a:pPr>
            <a:r>
              <a:rPr lang="zh-CN" altLang="en-US" b="1" dirty="0"/>
              <a:t>结点的最迟结束时间</a:t>
            </a:r>
          </a:p>
          <a:p>
            <a:pPr marL="285750" indent="-285750">
              <a:lnSpc>
                <a:spcPct val="150000"/>
              </a:lnSpc>
              <a:buFont typeface="Wingdings" panose="05000000000000000000" pitchFamily="2" charset="2"/>
              <a:buChar char="ü"/>
            </a:pPr>
            <a:r>
              <a:rPr lang="zh-CN" altLang="en-US" b="1" dirty="0"/>
              <a:t>结点时差</a:t>
            </a:r>
          </a:p>
          <a:p>
            <a:pPr marL="285750" indent="-285750">
              <a:lnSpc>
                <a:spcPct val="150000"/>
              </a:lnSpc>
              <a:buFont typeface="Wingdings" panose="05000000000000000000" pitchFamily="2" charset="2"/>
              <a:buChar char="ü"/>
            </a:pPr>
            <a:r>
              <a:rPr lang="zh-CN" altLang="en-US" b="1" dirty="0"/>
              <a:t>关键路线以及总工期</a:t>
            </a:r>
          </a:p>
        </p:txBody>
      </p:sp>
      <p:sp>
        <p:nvSpPr>
          <p:cNvPr id="5" name="Rectangle 2"/>
          <p:cNvSpPr txBox="1">
            <a:spLocks noRot="1" noChangeAspect="1" noMove="1" noResize="1" noEditPoints="1" noAdjustHandles="1" noChangeArrowheads="1" noChangeShapeType="1" noTextEdit="1"/>
          </p:cNvSpPr>
          <p:nvPr/>
        </p:nvSpPr>
        <p:spPr>
          <a:xfrm>
            <a:off x="1847528" y="908720"/>
            <a:ext cx="8424936" cy="5329238"/>
          </a:xfrm>
          <a:prstGeom prst="rect">
            <a:avLst/>
          </a:prstGeom>
          <a:blipFill rotWithShape="0">
            <a:blip r:embed="rId3"/>
            <a:stretch>
              <a:fillRect l="-1447" t="-458" r="-1230"/>
            </a:stretch>
          </a:blip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zh-CN" altLang="en-US">
                <a:noFill/>
              </a:rPr>
              <a:t> </a:t>
            </a:r>
          </a:p>
        </p:txBody>
      </p:sp>
      <p:graphicFrame>
        <p:nvGraphicFramePr>
          <p:cNvPr id="6" name="对象 1"/>
          <p:cNvGraphicFramePr>
            <a:graphicFrameLocks noChangeAspect="1"/>
          </p:cNvGraphicFramePr>
          <p:nvPr/>
        </p:nvGraphicFramePr>
        <p:xfrm>
          <a:off x="2303464" y="1989139"/>
          <a:ext cx="817957" cy="384411"/>
        </p:xfrm>
        <a:graphic>
          <a:graphicData uri="http://schemas.openxmlformats.org/presentationml/2006/ole">
            <mc:AlternateContent xmlns:mc="http://schemas.openxmlformats.org/markup-compatibility/2006">
              <mc:Choice xmlns:v="urn:schemas-microsoft-com:vml" Requires="v">
                <p:oleObj spid="_x0000_s4104" name="Equation" r:id="rId4" imgW="431800" imgH="203200" progId="Equation.DSMT4">
                  <p:embed/>
                </p:oleObj>
              </mc:Choice>
              <mc:Fallback>
                <p:oleObj name="Equation" r:id="rId4" imgW="431800" imgH="203200" progId="Equation.DSMT4">
                  <p:embed/>
                  <p:pic>
                    <p:nvPicPr>
                      <p:cNvPr id="6"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464" y="1989139"/>
                        <a:ext cx="817957" cy="384411"/>
                      </a:xfrm>
                      <a:prstGeom prst="rect">
                        <a:avLst/>
                      </a:prstGeom>
                      <a:noFill/>
                      <a:ln>
                        <a:noFill/>
                      </a:ln>
                    </p:spPr>
                  </p:pic>
                </p:oleObj>
              </mc:Fallback>
            </mc:AlternateContent>
          </a:graphicData>
        </a:graphic>
      </p:graphicFrame>
      <p:graphicFrame>
        <p:nvGraphicFramePr>
          <p:cNvPr id="7" name="对象 1"/>
          <p:cNvGraphicFramePr>
            <a:graphicFrameLocks noChangeAspect="1"/>
          </p:cNvGraphicFramePr>
          <p:nvPr/>
        </p:nvGraphicFramePr>
        <p:xfrm>
          <a:off x="1774766" y="2370384"/>
          <a:ext cx="898525" cy="422275"/>
        </p:xfrm>
        <a:graphic>
          <a:graphicData uri="http://schemas.openxmlformats.org/presentationml/2006/ole">
            <mc:AlternateContent xmlns:mc="http://schemas.openxmlformats.org/markup-compatibility/2006">
              <mc:Choice xmlns:v="urn:schemas-microsoft-com:vml" Requires="v">
                <p:oleObj spid="_x0000_s4105" name="Equation" r:id="rId6" imgW="431800" imgH="203200" progId="Equation.DSMT4">
                  <p:embed/>
                </p:oleObj>
              </mc:Choice>
              <mc:Fallback>
                <p:oleObj name="Equation" r:id="rId6" imgW="431800" imgH="203200" progId="Equation.DSMT4">
                  <p:embed/>
                  <p:pic>
                    <p:nvPicPr>
                      <p:cNvPr id="7"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766" y="2370384"/>
                        <a:ext cx="8985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10"/>
          <p:cNvGraphicFramePr>
            <a:graphicFrameLocks noChangeAspect="1"/>
          </p:cNvGraphicFramePr>
          <p:nvPr/>
        </p:nvGraphicFramePr>
        <p:xfrm>
          <a:off x="4872038" y="1989138"/>
          <a:ext cx="184150" cy="342900"/>
        </p:xfrm>
        <a:graphic>
          <a:graphicData uri="http://schemas.openxmlformats.org/presentationml/2006/ole">
            <mc:AlternateContent xmlns:mc="http://schemas.openxmlformats.org/markup-compatibility/2006">
              <mc:Choice xmlns:v="urn:schemas-microsoft-com:vml" Requires="v">
                <p:oleObj spid="_x0000_s4106" name="Equation" r:id="rId7" imgW="88900" imgH="164465" progId="Equation.DSMT4">
                  <p:embed/>
                </p:oleObj>
              </mc:Choice>
              <mc:Fallback>
                <p:oleObj name="Equation" r:id="rId7" imgW="88900" imgH="164465" progId="Equation.DSMT4">
                  <p:embed/>
                  <p:pic>
                    <p:nvPicPr>
                      <p:cNvPr id="8"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2038" y="1989138"/>
                        <a:ext cx="184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10"/>
          <p:cNvGraphicFramePr>
            <a:graphicFrameLocks noChangeAspect="1"/>
          </p:cNvGraphicFramePr>
          <p:nvPr/>
        </p:nvGraphicFramePr>
        <p:xfrm>
          <a:off x="4116526" y="2387971"/>
          <a:ext cx="184150" cy="342900"/>
        </p:xfrm>
        <a:graphic>
          <a:graphicData uri="http://schemas.openxmlformats.org/presentationml/2006/ole">
            <mc:AlternateContent xmlns:mc="http://schemas.openxmlformats.org/markup-compatibility/2006">
              <mc:Choice xmlns:v="urn:schemas-microsoft-com:vml" Requires="v">
                <p:oleObj spid="_x0000_s4107" name="Equation" r:id="rId9" imgW="88900" imgH="164465" progId="Equation.DSMT4">
                  <p:embed/>
                </p:oleObj>
              </mc:Choice>
              <mc:Fallback>
                <p:oleObj name="Equation" r:id="rId9" imgW="88900" imgH="164465" progId="Equation.DSMT4">
                  <p:embed/>
                  <p:pic>
                    <p:nvPicPr>
                      <p:cNvPr id="9"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6526" y="2387971"/>
                        <a:ext cx="184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2"/>
          <p:cNvGraphicFramePr>
            <a:graphicFrameLocks noChangeAspect="1"/>
          </p:cNvGraphicFramePr>
          <p:nvPr/>
        </p:nvGraphicFramePr>
        <p:xfrm>
          <a:off x="7535863" y="4221164"/>
          <a:ext cx="950912" cy="422275"/>
        </p:xfrm>
        <a:graphic>
          <a:graphicData uri="http://schemas.openxmlformats.org/presentationml/2006/ole">
            <mc:AlternateContent xmlns:mc="http://schemas.openxmlformats.org/markup-compatibility/2006">
              <mc:Choice xmlns:v="urn:schemas-microsoft-com:vml" Requires="v">
                <p:oleObj spid="_x0000_s4108" name="Equation" r:id="rId10" imgW="457200" imgH="203200" progId="Equation.DSMT4">
                  <p:embed/>
                </p:oleObj>
              </mc:Choice>
              <mc:Fallback>
                <p:oleObj name="Equation" r:id="rId10" imgW="457200" imgH="203200" progId="Equation.DSMT4">
                  <p:embed/>
                  <p:pic>
                    <p:nvPicPr>
                      <p:cNvPr id="10" name="对象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35863" y="4221164"/>
                        <a:ext cx="9509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4"/>
          <p:cNvGraphicFramePr>
            <a:graphicFrameLocks noChangeAspect="1"/>
          </p:cNvGraphicFramePr>
          <p:nvPr/>
        </p:nvGraphicFramePr>
        <p:xfrm>
          <a:off x="2316164" y="5146675"/>
          <a:ext cx="7661275" cy="541338"/>
        </p:xfrm>
        <a:graphic>
          <a:graphicData uri="http://schemas.openxmlformats.org/presentationml/2006/ole">
            <mc:AlternateContent xmlns:mc="http://schemas.openxmlformats.org/markup-compatibility/2006">
              <mc:Choice xmlns:v="urn:schemas-microsoft-com:vml" Requires="v">
                <p:oleObj spid="_x0000_s4109" name="Equation" r:id="rId12" imgW="2832100" imgH="203200" progId="Equation.DSMT4">
                  <p:embed/>
                </p:oleObj>
              </mc:Choice>
              <mc:Fallback>
                <p:oleObj name="Equation" r:id="rId12" imgW="2832100" imgH="203200" progId="Equation.DSMT4">
                  <p:embed/>
                  <p:pic>
                    <p:nvPicPr>
                      <p:cNvPr id="11"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16164" y="5146675"/>
                        <a:ext cx="7661275" cy="54133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标题 1"/>
          <p:cNvSpPr txBox="1"/>
          <p:nvPr/>
        </p:nvSpPr>
        <p:spPr>
          <a:xfrm>
            <a:off x="1828800" y="0"/>
            <a:ext cx="6532880" cy="779780"/>
          </a:xfrm>
          <a:prstGeom prst="rect">
            <a:avLst/>
          </a:prstGeom>
        </p:spPr>
        <p:txBody>
          <a:bodyPr vert="horz" lIns="91440" tIns="45720" rIns="91440" bIns="0" rtlCol="0" anchor="ctr" anchorCtr="0">
            <a:noAutofit/>
          </a:bodyPr>
          <a:lstStyle/>
          <a:p>
            <a:pPr lvl="0"/>
            <a:r>
              <a:rPr lang="zh-CN" altLang="en-US" sz="3400" dirty="0">
                <a:solidFill>
                  <a:srgbClr val="C00000"/>
                </a:solidFill>
                <a:latin typeface="微软雅黑" panose="020B0503020204020204" charset="-122"/>
                <a:ea typeface="微软雅黑" panose="020B0503020204020204" charset="-122"/>
              </a:rPr>
              <a:t>三、计划制定之</a:t>
            </a:r>
            <a:r>
              <a:rPr lang="zh-CN" altLang="en-US" sz="3400" b="1" dirty="0">
                <a:solidFill>
                  <a:srgbClr val="0000FF"/>
                </a:solidFill>
                <a:latin typeface="+mn-ea"/>
                <a:sym typeface="+mn-ea"/>
              </a:rPr>
              <a:t>网络计划技术法</a:t>
            </a:r>
            <a:endParaRPr lang="zh-CN" altLang="en-US" sz="3400" dirty="0">
              <a:solidFill>
                <a:srgbClr val="0000FF"/>
              </a:solidFill>
              <a:latin typeface="+mn-ea"/>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10"/>
          <p:cNvSpPr txBox="1"/>
          <p:nvPr/>
        </p:nvSpPr>
        <p:spPr>
          <a:xfrm>
            <a:off x="8077200" y="6245225"/>
            <a:ext cx="2133600" cy="477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har char="•"/>
              <a:defRPr sz="3200" kern="1200">
                <a:solidFill>
                  <a:schemeClr val="tx1"/>
                </a:solidFill>
                <a:latin typeface="Arial" panose="020B0604020202020204" pitchFamily="34" charset="0"/>
                <a:ea typeface="宋体" panose="02010600030101010101" pitchFamily="2" charset="-122"/>
                <a:cs typeface="+mn-cs"/>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宋体" panose="02010600030101010101" pitchFamily="2" charset="-122"/>
                <a:cs typeface="+mn-cs"/>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16B67BF0-168F-453F-9E5B-F370E54B959D}" type="slidenum">
              <a:rPr lang="zh-CN" altLang="en-US" sz="1400">
                <a:solidFill>
                  <a:srgbClr val="000000"/>
                </a:solidFill>
                <a:ea typeface="黑体" panose="02010609060101010101" charset="-122"/>
              </a:rPr>
              <a:t>28</a:t>
            </a:fld>
            <a:endParaRPr lang="en-US" altLang="zh-CN" sz="1400">
              <a:solidFill>
                <a:srgbClr val="000000"/>
              </a:solidFill>
              <a:ea typeface="黑体" panose="02010609060101010101" charset="-122"/>
            </a:endParaRPr>
          </a:p>
        </p:txBody>
      </p:sp>
      <p:sp>
        <p:nvSpPr>
          <p:cNvPr id="13" name="Text Box 3"/>
          <p:cNvSpPr txBox="1">
            <a:spLocks noChangeArrowheads="1"/>
          </p:cNvSpPr>
          <p:nvPr/>
        </p:nvSpPr>
        <p:spPr bwMode="auto">
          <a:xfrm>
            <a:off x="3200400" y="419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en-US" sz="2400">
              <a:latin typeface="Times New Roman" panose="02020603050405020304" pitchFamily="18" charset="0"/>
            </a:endParaRPr>
          </a:p>
        </p:txBody>
      </p:sp>
      <p:grpSp>
        <p:nvGrpSpPr>
          <p:cNvPr id="14" name="Group 10"/>
          <p:cNvGrpSpPr/>
          <p:nvPr/>
        </p:nvGrpSpPr>
        <p:grpSpPr bwMode="auto">
          <a:xfrm>
            <a:off x="3213101" y="1303338"/>
            <a:ext cx="5783263" cy="1981200"/>
            <a:chOff x="1440" y="1632"/>
            <a:chExt cx="2160" cy="1440"/>
          </a:xfrm>
        </p:grpSpPr>
        <p:sp>
          <p:nvSpPr>
            <p:cNvPr id="15" name="Oval 11"/>
            <p:cNvSpPr>
              <a:spLocks noChangeArrowheads="1"/>
            </p:cNvSpPr>
            <p:nvPr/>
          </p:nvSpPr>
          <p:spPr bwMode="auto">
            <a:xfrm>
              <a:off x="1440" y="2256"/>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1</a:t>
              </a:r>
            </a:p>
          </p:txBody>
        </p:sp>
        <p:sp>
          <p:nvSpPr>
            <p:cNvPr id="16" name="Oval 12"/>
            <p:cNvSpPr>
              <a:spLocks noChangeArrowheads="1"/>
            </p:cNvSpPr>
            <p:nvPr/>
          </p:nvSpPr>
          <p:spPr bwMode="auto">
            <a:xfrm>
              <a:off x="2112" y="1632"/>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2</a:t>
              </a:r>
            </a:p>
          </p:txBody>
        </p:sp>
        <p:sp>
          <p:nvSpPr>
            <p:cNvPr id="17" name="Oval 13"/>
            <p:cNvSpPr>
              <a:spLocks noChangeArrowheads="1"/>
            </p:cNvSpPr>
            <p:nvPr/>
          </p:nvSpPr>
          <p:spPr bwMode="auto">
            <a:xfrm>
              <a:off x="2400" y="2256"/>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4</a:t>
              </a:r>
            </a:p>
          </p:txBody>
        </p:sp>
        <p:sp>
          <p:nvSpPr>
            <p:cNvPr id="18" name="Line 14"/>
            <p:cNvSpPr>
              <a:spLocks noChangeShapeType="1"/>
            </p:cNvSpPr>
            <p:nvPr/>
          </p:nvSpPr>
          <p:spPr bwMode="auto">
            <a:xfrm flipV="1">
              <a:off x="1632" y="1802"/>
              <a:ext cx="480" cy="50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Text Box 15"/>
            <p:cNvSpPr txBox="1">
              <a:spLocks noChangeArrowheads="1"/>
            </p:cNvSpPr>
            <p:nvPr/>
          </p:nvSpPr>
          <p:spPr bwMode="auto">
            <a:xfrm>
              <a:off x="1584" y="18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A</a:t>
              </a:r>
            </a:p>
          </p:txBody>
        </p:sp>
        <p:sp>
          <p:nvSpPr>
            <p:cNvPr id="20" name="Text Box 16"/>
            <p:cNvSpPr txBox="1">
              <a:spLocks noChangeArrowheads="1"/>
            </p:cNvSpPr>
            <p:nvPr/>
          </p:nvSpPr>
          <p:spPr bwMode="auto">
            <a:xfrm>
              <a:off x="1776" y="2400"/>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B</a:t>
              </a:r>
            </a:p>
          </p:txBody>
        </p:sp>
        <p:sp>
          <p:nvSpPr>
            <p:cNvPr id="21" name="Oval 17"/>
            <p:cNvSpPr>
              <a:spLocks noChangeArrowheads="1"/>
            </p:cNvSpPr>
            <p:nvPr/>
          </p:nvSpPr>
          <p:spPr bwMode="auto">
            <a:xfrm>
              <a:off x="2112" y="2832"/>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3</a:t>
              </a:r>
            </a:p>
          </p:txBody>
        </p:sp>
        <p:sp>
          <p:nvSpPr>
            <p:cNvPr id="22" name="Line 18"/>
            <p:cNvSpPr>
              <a:spLocks noChangeShapeType="1"/>
            </p:cNvSpPr>
            <p:nvPr/>
          </p:nvSpPr>
          <p:spPr bwMode="auto">
            <a:xfrm>
              <a:off x="1632" y="2448"/>
              <a:ext cx="480" cy="43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Oval 19"/>
            <p:cNvSpPr>
              <a:spLocks noChangeArrowheads="1"/>
            </p:cNvSpPr>
            <p:nvPr/>
          </p:nvSpPr>
          <p:spPr bwMode="auto">
            <a:xfrm>
              <a:off x="3360" y="2256"/>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5</a:t>
              </a:r>
            </a:p>
          </p:txBody>
        </p:sp>
        <p:sp>
          <p:nvSpPr>
            <p:cNvPr id="24" name="Text Box 20"/>
            <p:cNvSpPr txBox="1">
              <a:spLocks noChangeArrowheads="1"/>
            </p:cNvSpPr>
            <p:nvPr/>
          </p:nvSpPr>
          <p:spPr bwMode="auto">
            <a:xfrm>
              <a:off x="2832" y="18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C</a:t>
              </a:r>
            </a:p>
          </p:txBody>
        </p:sp>
        <p:sp>
          <p:nvSpPr>
            <p:cNvPr id="25" name="Text Box 21"/>
            <p:cNvSpPr txBox="1">
              <a:spLocks noChangeArrowheads="1"/>
            </p:cNvSpPr>
            <p:nvPr/>
          </p:nvSpPr>
          <p:spPr bwMode="auto">
            <a:xfrm>
              <a:off x="2832" y="2160"/>
              <a:ext cx="28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D</a:t>
              </a:r>
            </a:p>
          </p:txBody>
        </p:sp>
        <p:sp>
          <p:nvSpPr>
            <p:cNvPr id="26" name="Text Box 22"/>
            <p:cNvSpPr txBox="1">
              <a:spLocks noChangeArrowheads="1"/>
            </p:cNvSpPr>
            <p:nvPr/>
          </p:nvSpPr>
          <p:spPr bwMode="auto">
            <a:xfrm>
              <a:off x="2784" y="2496"/>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E</a:t>
              </a:r>
            </a:p>
          </p:txBody>
        </p:sp>
        <p:sp>
          <p:nvSpPr>
            <p:cNvPr id="27" name="Line 23"/>
            <p:cNvSpPr>
              <a:spLocks noChangeShapeType="1"/>
            </p:cNvSpPr>
            <p:nvPr/>
          </p:nvSpPr>
          <p:spPr bwMode="auto">
            <a:xfrm>
              <a:off x="2352" y="1776"/>
              <a:ext cx="1056" cy="528"/>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4"/>
            <p:cNvSpPr>
              <a:spLocks noChangeShapeType="1"/>
            </p:cNvSpPr>
            <p:nvPr/>
          </p:nvSpPr>
          <p:spPr bwMode="auto">
            <a:xfrm>
              <a:off x="2256" y="1872"/>
              <a:ext cx="240" cy="384"/>
            </a:xfrm>
            <a:prstGeom prst="line">
              <a:avLst/>
            </a:prstGeom>
            <a:noFill/>
            <a:ln w="19050">
              <a:solidFill>
                <a:schemeClr val="tx1"/>
              </a:solidFill>
              <a:prstDash val="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5"/>
            <p:cNvSpPr>
              <a:spLocks noChangeShapeType="1"/>
            </p:cNvSpPr>
            <p:nvPr/>
          </p:nvSpPr>
          <p:spPr bwMode="auto">
            <a:xfrm flipV="1">
              <a:off x="2304" y="2471"/>
              <a:ext cx="222" cy="361"/>
            </a:xfrm>
            <a:prstGeom prst="line">
              <a:avLst/>
            </a:prstGeom>
            <a:noFill/>
            <a:ln w="19050">
              <a:solidFill>
                <a:schemeClr val="tx1"/>
              </a:solidFill>
              <a:prstDash val="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6"/>
            <p:cNvSpPr>
              <a:spLocks noChangeShapeType="1"/>
            </p:cNvSpPr>
            <p:nvPr/>
          </p:nvSpPr>
          <p:spPr bwMode="auto">
            <a:xfrm>
              <a:off x="2640" y="2400"/>
              <a:ext cx="72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7"/>
            <p:cNvSpPr>
              <a:spLocks noChangeShapeType="1"/>
            </p:cNvSpPr>
            <p:nvPr/>
          </p:nvSpPr>
          <p:spPr bwMode="auto">
            <a:xfrm flipV="1">
              <a:off x="2352" y="2496"/>
              <a:ext cx="1056" cy="528"/>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28"/>
            <p:cNvSpPr txBox="1">
              <a:spLocks noChangeArrowheads="1"/>
            </p:cNvSpPr>
            <p:nvPr/>
          </p:nvSpPr>
          <p:spPr bwMode="auto">
            <a:xfrm>
              <a:off x="1824" y="200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a:latin typeface="Times New Roman" panose="02020603050405020304" pitchFamily="18" charset="0"/>
                </a:rPr>
                <a:t>3</a:t>
              </a:r>
            </a:p>
          </p:txBody>
        </p:sp>
        <p:sp>
          <p:nvSpPr>
            <p:cNvPr id="33" name="Text Box 29"/>
            <p:cNvSpPr txBox="1">
              <a:spLocks noChangeArrowheads="1"/>
            </p:cNvSpPr>
            <p:nvPr/>
          </p:nvSpPr>
          <p:spPr bwMode="auto">
            <a:xfrm>
              <a:off x="1680" y="259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5</a:t>
              </a:r>
            </a:p>
          </p:txBody>
        </p:sp>
        <p:sp>
          <p:nvSpPr>
            <p:cNvPr id="34" name="Text Box 30"/>
            <p:cNvSpPr txBox="1">
              <a:spLocks noChangeArrowheads="1"/>
            </p:cNvSpPr>
            <p:nvPr/>
          </p:nvSpPr>
          <p:spPr bwMode="auto">
            <a:xfrm>
              <a:off x="2688" y="196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2</a:t>
              </a:r>
            </a:p>
          </p:txBody>
        </p:sp>
        <p:sp>
          <p:nvSpPr>
            <p:cNvPr id="35" name="Text Box 31"/>
            <p:cNvSpPr txBox="1">
              <a:spLocks noChangeArrowheads="1"/>
            </p:cNvSpPr>
            <p:nvPr/>
          </p:nvSpPr>
          <p:spPr bwMode="auto">
            <a:xfrm>
              <a:off x="2736" y="23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4</a:t>
              </a:r>
            </a:p>
          </p:txBody>
        </p:sp>
        <p:sp>
          <p:nvSpPr>
            <p:cNvPr id="36" name="Text Box 32"/>
            <p:cNvSpPr txBox="1">
              <a:spLocks noChangeArrowheads="1"/>
            </p:cNvSpPr>
            <p:nvPr/>
          </p:nvSpPr>
          <p:spPr bwMode="auto">
            <a:xfrm>
              <a:off x="2832" y="2736"/>
              <a:ext cx="19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1</a:t>
              </a:r>
            </a:p>
          </p:txBody>
        </p:sp>
      </p:grpSp>
      <p:sp>
        <p:nvSpPr>
          <p:cNvPr id="37" name="Rectangle 33"/>
          <p:cNvSpPr>
            <a:spLocks noChangeArrowheads="1"/>
          </p:cNvSpPr>
          <p:nvPr/>
        </p:nvSpPr>
        <p:spPr bwMode="auto">
          <a:xfrm>
            <a:off x="2616201" y="2197100"/>
            <a:ext cx="493713"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000000"/>
                </a:solidFill>
                <a:latin typeface="Times New Roman" panose="02020603050405020304" pitchFamily="18" charset="0"/>
              </a:rPr>
              <a:t>0</a:t>
            </a:r>
          </a:p>
        </p:txBody>
      </p:sp>
      <p:sp>
        <p:nvSpPr>
          <p:cNvPr id="38" name="Rectangle 35"/>
          <p:cNvSpPr>
            <a:spLocks noChangeArrowheads="1"/>
          </p:cNvSpPr>
          <p:nvPr/>
        </p:nvSpPr>
        <p:spPr bwMode="auto">
          <a:xfrm>
            <a:off x="4481513" y="3132138"/>
            <a:ext cx="493712"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000000"/>
                </a:solidFill>
                <a:latin typeface="Times New Roman" panose="02020603050405020304" pitchFamily="18" charset="0"/>
              </a:rPr>
              <a:t>5</a:t>
            </a:r>
          </a:p>
        </p:txBody>
      </p:sp>
      <p:sp>
        <p:nvSpPr>
          <p:cNvPr id="40" name="Rectangle 34"/>
          <p:cNvSpPr>
            <a:spLocks noChangeArrowheads="1"/>
          </p:cNvSpPr>
          <p:nvPr/>
        </p:nvSpPr>
        <p:spPr bwMode="auto">
          <a:xfrm>
            <a:off x="5046663" y="922338"/>
            <a:ext cx="493712"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000000"/>
                </a:solidFill>
                <a:latin typeface="Times New Roman" panose="02020603050405020304" pitchFamily="18" charset="0"/>
              </a:rPr>
              <a:t>3</a:t>
            </a:r>
          </a:p>
        </p:txBody>
      </p:sp>
      <p:sp>
        <p:nvSpPr>
          <p:cNvPr id="42" name="Rectangle 36"/>
          <p:cNvSpPr>
            <a:spLocks noChangeArrowheads="1"/>
          </p:cNvSpPr>
          <p:nvPr/>
        </p:nvSpPr>
        <p:spPr bwMode="auto">
          <a:xfrm>
            <a:off x="5187951" y="2217738"/>
            <a:ext cx="493713"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dirty="0">
                <a:solidFill>
                  <a:srgbClr val="000000"/>
                </a:solidFill>
                <a:latin typeface="Times New Roman" panose="02020603050405020304" pitchFamily="18" charset="0"/>
              </a:rPr>
              <a:t>5</a:t>
            </a:r>
          </a:p>
        </p:txBody>
      </p:sp>
      <p:sp>
        <p:nvSpPr>
          <p:cNvPr id="43" name="Rectangle 37"/>
          <p:cNvSpPr>
            <a:spLocks noChangeArrowheads="1"/>
          </p:cNvSpPr>
          <p:nvPr/>
        </p:nvSpPr>
        <p:spPr bwMode="auto">
          <a:xfrm>
            <a:off x="9067801" y="2141538"/>
            <a:ext cx="493713"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dirty="0">
                <a:solidFill>
                  <a:srgbClr val="000000"/>
                </a:solidFill>
                <a:latin typeface="Times New Roman" panose="02020603050405020304" pitchFamily="18" charset="0"/>
              </a:rPr>
              <a:t>9</a:t>
            </a:r>
          </a:p>
        </p:txBody>
      </p:sp>
      <p:graphicFrame>
        <p:nvGraphicFramePr>
          <p:cNvPr id="44" name="对象 43"/>
          <p:cNvGraphicFramePr>
            <a:graphicFrameLocks noChangeAspect="1"/>
          </p:cNvGraphicFramePr>
          <p:nvPr/>
        </p:nvGraphicFramePr>
        <p:xfrm>
          <a:off x="1687513" y="3076576"/>
          <a:ext cx="1344612" cy="377825"/>
        </p:xfrm>
        <a:graphic>
          <a:graphicData uri="http://schemas.openxmlformats.org/presentationml/2006/ole">
            <mc:AlternateContent xmlns:mc="http://schemas.openxmlformats.org/markup-compatibility/2006">
              <mc:Choice xmlns:v="urn:schemas-microsoft-com:vml" Requires="v">
                <p:oleObj spid="_x0000_s5127" name="Equation" r:id="rId4" imgW="723900" imgH="203200" progId="Equation.DSMT4">
                  <p:embed/>
                </p:oleObj>
              </mc:Choice>
              <mc:Fallback>
                <p:oleObj name="Equation" r:id="rId4" imgW="723900" imgH="203200" progId="Equation.DSMT4">
                  <p:embed/>
                  <p:pic>
                    <p:nvPicPr>
                      <p:cNvPr id="44" name="对象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7513" y="3076576"/>
                        <a:ext cx="134461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对象 44"/>
          <p:cNvGraphicFramePr>
            <a:graphicFrameLocks noChangeAspect="1"/>
          </p:cNvGraphicFramePr>
          <p:nvPr/>
        </p:nvGraphicFramePr>
        <p:xfrm>
          <a:off x="1700214" y="3581400"/>
          <a:ext cx="4352925" cy="388938"/>
        </p:xfrm>
        <a:graphic>
          <a:graphicData uri="http://schemas.openxmlformats.org/presentationml/2006/ole">
            <mc:AlternateContent xmlns:mc="http://schemas.openxmlformats.org/markup-compatibility/2006">
              <mc:Choice xmlns:v="urn:schemas-microsoft-com:vml" Requires="v">
                <p:oleObj spid="_x0000_s5128" name="Equation" r:id="rId6" imgW="2273300" imgH="203200" progId="Equation.DSMT4">
                  <p:embed/>
                </p:oleObj>
              </mc:Choice>
              <mc:Fallback>
                <p:oleObj name="Equation" r:id="rId6" imgW="2273300" imgH="203200" progId="Equation.DSMT4">
                  <p:embed/>
                  <p:pic>
                    <p:nvPicPr>
                      <p:cNvPr id="45" name="对象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0214" y="3581400"/>
                        <a:ext cx="43529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对象 45"/>
          <p:cNvGraphicFramePr>
            <a:graphicFrameLocks noChangeAspect="1"/>
          </p:cNvGraphicFramePr>
          <p:nvPr/>
        </p:nvGraphicFramePr>
        <p:xfrm>
          <a:off x="6142038" y="3581401"/>
          <a:ext cx="4267200" cy="392113"/>
        </p:xfrm>
        <a:graphic>
          <a:graphicData uri="http://schemas.openxmlformats.org/presentationml/2006/ole">
            <mc:AlternateContent xmlns:mc="http://schemas.openxmlformats.org/markup-compatibility/2006">
              <mc:Choice xmlns:v="urn:schemas-microsoft-com:vml" Requires="v">
                <p:oleObj spid="_x0000_s5129" name="Equation" r:id="rId8" imgW="2209800" imgH="203200" progId="Equation.DSMT4">
                  <p:embed/>
                </p:oleObj>
              </mc:Choice>
              <mc:Fallback>
                <p:oleObj name="Equation" r:id="rId8" imgW="2209800" imgH="203200" progId="Equation.DSMT4">
                  <p:embed/>
                  <p:pic>
                    <p:nvPicPr>
                      <p:cNvPr id="46" name="对象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2038" y="3581401"/>
                        <a:ext cx="4267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对象 46"/>
          <p:cNvGraphicFramePr>
            <a:graphicFrameLocks noChangeAspect="1"/>
          </p:cNvGraphicFramePr>
          <p:nvPr/>
        </p:nvGraphicFramePr>
        <p:xfrm>
          <a:off x="1743075" y="4281488"/>
          <a:ext cx="5765800" cy="874712"/>
        </p:xfrm>
        <a:graphic>
          <a:graphicData uri="http://schemas.openxmlformats.org/presentationml/2006/ole">
            <mc:AlternateContent xmlns:mc="http://schemas.openxmlformats.org/markup-compatibility/2006">
              <mc:Choice xmlns:v="urn:schemas-microsoft-com:vml" Requires="v">
                <p:oleObj spid="_x0000_s5130" name="Equation" r:id="rId10" imgW="3009900" imgH="457200" progId="Equation.DSMT4">
                  <p:embed/>
                </p:oleObj>
              </mc:Choice>
              <mc:Fallback>
                <p:oleObj name="Equation" r:id="rId10" imgW="3009900" imgH="457200" progId="Equation.DSMT4">
                  <p:embed/>
                  <p:pic>
                    <p:nvPicPr>
                      <p:cNvPr id="47" name="对象 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3075" y="4281488"/>
                        <a:ext cx="57658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对象 47"/>
          <p:cNvGraphicFramePr>
            <a:graphicFrameLocks noChangeAspect="1"/>
          </p:cNvGraphicFramePr>
          <p:nvPr/>
        </p:nvGraphicFramePr>
        <p:xfrm>
          <a:off x="1692276" y="5124450"/>
          <a:ext cx="5838825" cy="1409700"/>
        </p:xfrm>
        <a:graphic>
          <a:graphicData uri="http://schemas.openxmlformats.org/presentationml/2006/ole">
            <mc:AlternateContent xmlns:mc="http://schemas.openxmlformats.org/markup-compatibility/2006">
              <mc:Choice xmlns:v="urn:schemas-microsoft-com:vml" Requires="v">
                <p:oleObj spid="_x0000_s5131" name="Equation" r:id="rId12" imgW="3048000" imgH="736600" progId="Equation.DSMT4">
                  <p:embed/>
                </p:oleObj>
              </mc:Choice>
              <mc:Fallback>
                <p:oleObj name="Equation" r:id="rId12" imgW="3048000" imgH="736600" progId="Equation.DSMT4">
                  <p:embed/>
                  <p:pic>
                    <p:nvPicPr>
                      <p:cNvPr id="48" name="对象 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2276" y="5124450"/>
                        <a:ext cx="58388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标题 1"/>
          <p:cNvSpPr txBox="1"/>
          <p:nvPr/>
        </p:nvSpPr>
        <p:spPr>
          <a:xfrm>
            <a:off x="1828800" y="0"/>
            <a:ext cx="6532880" cy="779780"/>
          </a:xfrm>
          <a:prstGeom prst="rect">
            <a:avLst/>
          </a:prstGeom>
        </p:spPr>
        <p:txBody>
          <a:bodyPr vert="horz" lIns="91440" tIns="45720" rIns="91440" bIns="0" rtlCol="0" anchor="ctr" anchorCtr="0">
            <a:noAutofit/>
          </a:bodyPr>
          <a:lstStyle/>
          <a:p>
            <a:pPr lvl="0"/>
            <a:r>
              <a:rPr lang="zh-CN" altLang="en-US" sz="3400" dirty="0">
                <a:solidFill>
                  <a:srgbClr val="C00000"/>
                </a:solidFill>
                <a:latin typeface="微软雅黑" panose="020B0503020204020204" charset="-122"/>
                <a:ea typeface="微软雅黑" panose="020B0503020204020204" charset="-122"/>
              </a:rPr>
              <a:t>三、计划制定之</a:t>
            </a:r>
            <a:r>
              <a:rPr lang="zh-CN" altLang="en-US" sz="3400" b="1" dirty="0">
                <a:solidFill>
                  <a:srgbClr val="0000FF"/>
                </a:solidFill>
                <a:latin typeface="+mn-ea"/>
                <a:sym typeface="+mn-ea"/>
              </a:rPr>
              <a:t>网络计划技术法</a:t>
            </a:r>
            <a:endParaRPr lang="zh-CN" altLang="en-US" sz="3400" dirty="0">
              <a:solidFill>
                <a:srgbClr val="0000FF"/>
              </a:solidFill>
              <a:latin typeface="+mn-ea"/>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0"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10"/>
          <p:cNvSpPr txBox="1"/>
          <p:nvPr/>
        </p:nvSpPr>
        <p:spPr>
          <a:xfrm>
            <a:off x="8077200" y="6245225"/>
            <a:ext cx="2133600" cy="477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har char="•"/>
              <a:defRPr sz="3200" kern="1200">
                <a:solidFill>
                  <a:schemeClr val="tx1"/>
                </a:solidFill>
                <a:latin typeface="Arial" panose="020B0604020202020204" pitchFamily="34" charset="0"/>
                <a:ea typeface="宋体" panose="02010600030101010101" pitchFamily="2" charset="-122"/>
                <a:cs typeface="+mn-cs"/>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宋体" panose="02010600030101010101" pitchFamily="2" charset="-122"/>
                <a:cs typeface="+mn-cs"/>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16B67BF0-168F-453F-9E5B-F370E54B959D}" type="slidenum">
              <a:rPr lang="zh-CN" altLang="en-US" sz="1400">
                <a:solidFill>
                  <a:srgbClr val="000000"/>
                </a:solidFill>
                <a:ea typeface="黑体" panose="02010609060101010101" charset="-122"/>
              </a:rPr>
              <a:t>29</a:t>
            </a:fld>
            <a:endParaRPr lang="en-US" altLang="zh-CN" sz="1400">
              <a:solidFill>
                <a:srgbClr val="000000"/>
              </a:solidFill>
              <a:ea typeface="黑体" panose="02010609060101010101" charset="-122"/>
            </a:endParaRPr>
          </a:p>
        </p:txBody>
      </p:sp>
      <p:sp>
        <p:nvSpPr>
          <p:cNvPr id="13" name="Text Box 3"/>
          <p:cNvSpPr txBox="1">
            <a:spLocks noChangeArrowheads="1"/>
          </p:cNvSpPr>
          <p:nvPr/>
        </p:nvSpPr>
        <p:spPr bwMode="auto">
          <a:xfrm>
            <a:off x="3200400" y="419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en-US" sz="2400">
              <a:latin typeface="Times New Roman" panose="02020603050405020304" pitchFamily="18" charset="0"/>
            </a:endParaRPr>
          </a:p>
        </p:txBody>
      </p:sp>
      <p:sp>
        <p:nvSpPr>
          <p:cNvPr id="4" name="矩形 3"/>
          <p:cNvSpPr/>
          <p:nvPr/>
        </p:nvSpPr>
        <p:spPr>
          <a:xfrm>
            <a:off x="1956881" y="1288198"/>
            <a:ext cx="8278238" cy="4385816"/>
          </a:xfrm>
          <a:prstGeom prst="rect">
            <a:avLst/>
          </a:prstGeom>
        </p:spPr>
        <p:txBody>
          <a:bodyPr wrap="square">
            <a:spAutoFit/>
          </a:bodyPr>
          <a:lstStyle/>
          <a:p>
            <a:pPr>
              <a:lnSpc>
                <a:spcPct val="150000"/>
              </a:lnSpc>
            </a:pPr>
            <a:r>
              <a:rPr lang="zh-CN" altLang="en-US" b="1" dirty="0">
                <a:solidFill>
                  <a:srgbClr val="0000FF"/>
                </a:solidFill>
              </a:rPr>
              <a:t>结点的最迟结束时间</a:t>
            </a:r>
          </a:p>
          <a:p>
            <a:pPr>
              <a:lnSpc>
                <a:spcPct val="150000"/>
              </a:lnSpc>
            </a:pPr>
            <a:r>
              <a:rPr lang="zh-CN" altLang="en-US" b="1" dirty="0"/>
              <a:t>指为了保证紧接其后工序的按时开工，该结点必须结束的时间，用             表示，即第    结点的必须结束的时间，在图中用         标记在第 结点上。计算结点必须结束时间，</a:t>
            </a:r>
          </a:p>
          <a:p>
            <a:pPr>
              <a:lnSpc>
                <a:spcPct val="150000"/>
              </a:lnSpc>
            </a:pPr>
            <a:endParaRPr lang="zh-CN" altLang="en-US" b="1" dirty="0"/>
          </a:p>
          <a:p>
            <a:pPr>
              <a:lnSpc>
                <a:spcPct val="150000"/>
              </a:lnSpc>
            </a:pPr>
            <a:r>
              <a:rPr lang="zh-CN" altLang="en-US" b="1" dirty="0"/>
              <a:t>是从</a:t>
            </a:r>
            <a:r>
              <a:rPr lang="zh-CN" altLang="en-US" b="1" dirty="0">
                <a:solidFill>
                  <a:srgbClr val="0000FF"/>
                </a:solidFill>
              </a:rPr>
              <a:t>网络终点</a:t>
            </a:r>
            <a:r>
              <a:rPr lang="zh-CN" altLang="en-US" b="1" dirty="0"/>
              <a:t>开始的，</a:t>
            </a:r>
            <a:r>
              <a:rPr lang="zh-CN" altLang="en-US" b="1" dirty="0">
                <a:solidFill>
                  <a:srgbClr val="0000FF"/>
                </a:solidFill>
              </a:rPr>
              <a:t>网络图终点必须结束时间等于网络图终点的最早开始时间</a:t>
            </a:r>
            <a:r>
              <a:rPr lang="zh-CN" altLang="en-US" b="1" dirty="0"/>
              <a:t>，从右至左。逆序逐点相减计算，直至网络图的始点。如果结点后面有数条箭项时，计算时应取其中最迟结束时间与其工序作业时间            之差的最小值。其计算公式为</a:t>
            </a:r>
          </a:p>
          <a:p>
            <a:endParaRPr lang="zh-CN" altLang="en-US" b="1" dirty="0"/>
          </a:p>
          <a:p>
            <a:endParaRPr lang="zh-CN" altLang="en-US" b="1" dirty="0"/>
          </a:p>
        </p:txBody>
      </p:sp>
      <p:graphicFrame>
        <p:nvGraphicFramePr>
          <p:cNvPr id="49" name="Object 4"/>
          <p:cNvGraphicFramePr>
            <a:graphicFrameLocks noChangeAspect="1"/>
          </p:cNvGraphicFramePr>
          <p:nvPr/>
        </p:nvGraphicFramePr>
        <p:xfrm>
          <a:off x="2063750" y="5142697"/>
          <a:ext cx="7627938" cy="542925"/>
        </p:xfrm>
        <a:graphic>
          <a:graphicData uri="http://schemas.openxmlformats.org/presentationml/2006/ole">
            <mc:AlternateContent xmlns:mc="http://schemas.openxmlformats.org/markup-compatibility/2006">
              <mc:Choice xmlns:v="urn:schemas-microsoft-com:vml" Requires="v">
                <p:oleObj spid="_x0000_s6151" name="Equation" r:id="rId4" imgW="2819400" imgH="203200" progId="Equation.DSMT4">
                  <p:embed/>
                </p:oleObj>
              </mc:Choice>
              <mc:Fallback>
                <p:oleObj name="Equation" r:id="rId4" imgW="2819400" imgH="203200" progId="Equation.DSMT4">
                  <p:embed/>
                  <p:pic>
                    <p:nvPicPr>
                      <p:cNvPr id="4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0" y="5142697"/>
                        <a:ext cx="7627938" cy="5429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对象 1"/>
          <p:cNvGraphicFramePr>
            <a:graphicFrameLocks noChangeAspect="1"/>
          </p:cNvGraphicFramePr>
          <p:nvPr/>
        </p:nvGraphicFramePr>
        <p:xfrm>
          <a:off x="8766074" y="1835819"/>
          <a:ext cx="598420" cy="281236"/>
        </p:xfrm>
        <a:graphic>
          <a:graphicData uri="http://schemas.openxmlformats.org/presentationml/2006/ole">
            <mc:AlternateContent xmlns:mc="http://schemas.openxmlformats.org/markup-compatibility/2006">
              <mc:Choice xmlns:v="urn:schemas-microsoft-com:vml" Requires="v">
                <p:oleObj spid="_x0000_s6152" name="Equation" r:id="rId6" imgW="431800" imgH="203200" progId="Equation.DSMT4">
                  <p:embed/>
                </p:oleObj>
              </mc:Choice>
              <mc:Fallback>
                <p:oleObj name="Equation" r:id="rId6" imgW="431800" imgH="203200" progId="Equation.DSMT4">
                  <p:embed/>
                  <p:pic>
                    <p:nvPicPr>
                      <p:cNvPr id="5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6074" y="1835819"/>
                        <a:ext cx="598420" cy="281236"/>
                      </a:xfrm>
                      <a:prstGeom prst="rect">
                        <a:avLst/>
                      </a:prstGeom>
                      <a:noFill/>
                      <a:ln>
                        <a:noFill/>
                      </a:ln>
                    </p:spPr>
                  </p:pic>
                </p:oleObj>
              </mc:Fallback>
            </mc:AlternateContent>
          </a:graphicData>
        </a:graphic>
      </p:graphicFrame>
      <p:graphicFrame>
        <p:nvGraphicFramePr>
          <p:cNvPr id="51" name="对象 10"/>
          <p:cNvGraphicFramePr>
            <a:graphicFrameLocks noChangeAspect="1"/>
          </p:cNvGraphicFramePr>
          <p:nvPr/>
        </p:nvGraphicFramePr>
        <p:xfrm>
          <a:off x="2507034" y="2203684"/>
          <a:ext cx="184150" cy="314325"/>
        </p:xfrm>
        <a:graphic>
          <a:graphicData uri="http://schemas.openxmlformats.org/presentationml/2006/ole">
            <mc:AlternateContent xmlns:mc="http://schemas.openxmlformats.org/markup-compatibility/2006">
              <mc:Choice xmlns:v="urn:schemas-microsoft-com:vml" Requires="v">
                <p:oleObj spid="_x0000_s6153" name="Equation" r:id="rId8" imgW="88900" imgH="164465" progId="Equation.DSMT4">
                  <p:embed/>
                </p:oleObj>
              </mc:Choice>
              <mc:Fallback>
                <p:oleObj name="Equation" r:id="rId8" imgW="88900" imgH="164465" progId="Equation.DSMT4">
                  <p:embed/>
                  <p:pic>
                    <p:nvPicPr>
                      <p:cNvPr id="5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034" y="2203684"/>
                        <a:ext cx="184150" cy="314325"/>
                      </a:xfrm>
                      <a:prstGeom prst="rect">
                        <a:avLst/>
                      </a:prstGeom>
                      <a:noFill/>
                      <a:ln>
                        <a:noFill/>
                      </a:ln>
                    </p:spPr>
                  </p:pic>
                </p:oleObj>
              </mc:Fallback>
            </mc:AlternateContent>
          </a:graphicData>
        </a:graphic>
      </p:graphicFrame>
      <p:sp>
        <p:nvSpPr>
          <p:cNvPr id="53" name="等腰三角形 52"/>
          <p:cNvSpPr/>
          <p:nvPr/>
        </p:nvSpPr>
        <p:spPr>
          <a:xfrm>
            <a:off x="6034797" y="2116780"/>
            <a:ext cx="720725" cy="611188"/>
          </a:xfrm>
          <a:prstGeom prst="triangle">
            <a:avLst>
              <a:gd name="adj" fmla="val 53659"/>
            </a:avLst>
          </a:prstGeom>
          <a:ln w="1905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a:p>
        </p:txBody>
      </p:sp>
      <p:graphicFrame>
        <p:nvGraphicFramePr>
          <p:cNvPr id="54" name="对象 9"/>
          <p:cNvGraphicFramePr>
            <a:graphicFrameLocks noChangeAspect="1"/>
          </p:cNvGraphicFramePr>
          <p:nvPr/>
        </p:nvGraphicFramePr>
        <p:xfrm>
          <a:off x="6123426" y="2481263"/>
          <a:ext cx="588963" cy="277812"/>
        </p:xfrm>
        <a:graphic>
          <a:graphicData uri="http://schemas.openxmlformats.org/presentationml/2006/ole">
            <mc:AlternateContent xmlns:mc="http://schemas.openxmlformats.org/markup-compatibility/2006">
              <mc:Choice xmlns:v="urn:schemas-microsoft-com:vml" Requires="v">
                <p:oleObj spid="_x0000_s6154" name="Equation" r:id="rId10" imgW="431800" imgH="203200" progId="Equation.DSMT4">
                  <p:embed/>
                </p:oleObj>
              </mc:Choice>
              <mc:Fallback>
                <p:oleObj name="Equation" r:id="rId10" imgW="431800" imgH="203200" progId="Equation.DSMT4">
                  <p:embed/>
                  <p:pic>
                    <p:nvPicPr>
                      <p:cNvPr id="54"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23426" y="2481263"/>
                        <a:ext cx="588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对象 12"/>
          <p:cNvGraphicFramePr>
            <a:graphicFrameLocks noChangeAspect="1"/>
          </p:cNvGraphicFramePr>
          <p:nvPr/>
        </p:nvGraphicFramePr>
        <p:xfrm>
          <a:off x="6855096" y="4262036"/>
          <a:ext cx="797331" cy="354073"/>
        </p:xfrm>
        <a:graphic>
          <a:graphicData uri="http://schemas.openxmlformats.org/presentationml/2006/ole">
            <mc:AlternateContent xmlns:mc="http://schemas.openxmlformats.org/markup-compatibility/2006">
              <mc:Choice xmlns:v="urn:schemas-microsoft-com:vml" Requires="v">
                <p:oleObj spid="_x0000_s6155" name="Equation" r:id="rId12" imgW="457200" imgH="203200" progId="Equation.DSMT4">
                  <p:embed/>
                </p:oleObj>
              </mc:Choice>
              <mc:Fallback>
                <p:oleObj name="Equation" r:id="rId12" imgW="457200" imgH="203200" progId="Equation.DSMT4">
                  <p:embed/>
                  <p:pic>
                    <p:nvPicPr>
                      <p:cNvPr id="55" name="对象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5096" y="4262036"/>
                        <a:ext cx="797331" cy="354073"/>
                      </a:xfrm>
                      <a:prstGeom prst="rect">
                        <a:avLst/>
                      </a:prstGeom>
                      <a:noFill/>
                      <a:ln>
                        <a:noFill/>
                      </a:ln>
                    </p:spPr>
                  </p:pic>
                </p:oleObj>
              </mc:Fallback>
            </mc:AlternateContent>
          </a:graphicData>
        </a:graphic>
      </p:graphicFrame>
      <p:sp>
        <p:nvSpPr>
          <p:cNvPr id="2" name="标题 1"/>
          <p:cNvSpPr txBox="1"/>
          <p:nvPr/>
        </p:nvSpPr>
        <p:spPr>
          <a:xfrm>
            <a:off x="1828800" y="0"/>
            <a:ext cx="6532880" cy="779780"/>
          </a:xfrm>
          <a:prstGeom prst="rect">
            <a:avLst/>
          </a:prstGeom>
        </p:spPr>
        <p:txBody>
          <a:bodyPr vert="horz" lIns="91440" tIns="45720" rIns="91440" bIns="0" rtlCol="0" anchor="ctr" anchorCtr="0">
            <a:noAutofit/>
          </a:bodyPr>
          <a:lstStyle/>
          <a:p>
            <a:pPr lvl="0"/>
            <a:r>
              <a:rPr lang="zh-CN" altLang="en-US" sz="3400" dirty="0">
                <a:solidFill>
                  <a:srgbClr val="C00000"/>
                </a:solidFill>
                <a:latin typeface="微软雅黑" panose="020B0503020204020204" charset="-122"/>
                <a:ea typeface="微软雅黑" panose="020B0503020204020204" charset="-122"/>
              </a:rPr>
              <a:t>三、计划制定之</a:t>
            </a:r>
            <a:r>
              <a:rPr lang="zh-CN" altLang="en-US" sz="3400" b="1" dirty="0">
                <a:solidFill>
                  <a:srgbClr val="0000FF"/>
                </a:solidFill>
                <a:latin typeface="+mn-ea"/>
                <a:sym typeface="+mn-ea"/>
              </a:rPr>
              <a:t>网络计划技术法</a:t>
            </a:r>
            <a:endParaRPr lang="zh-CN" altLang="en-US" sz="3400" dirty="0">
              <a:solidFill>
                <a:srgbClr val="0000FF"/>
              </a:solidFill>
              <a:latin typeface="+mn-ea"/>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a:spLocks noChangeAspect="1"/>
          </p:cNvSpPr>
          <p:nvPr>
            <p:custDataLst>
              <p:tags r:id="rId1"/>
            </p:custDataLst>
          </p:nvPr>
        </p:nvSpPr>
        <p:spPr>
          <a:xfrm>
            <a:off x="1378744" y="-214313"/>
            <a:ext cx="135731" cy="1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4" name="TextBox 3"/>
          <p:cNvSpPr txBox="1"/>
          <p:nvPr/>
        </p:nvSpPr>
        <p:spPr>
          <a:xfrm>
            <a:off x="2311400" y="715010"/>
            <a:ext cx="7863205" cy="3700780"/>
          </a:xfrm>
          <a:prstGeom prst="rect">
            <a:avLst/>
          </a:prstGeom>
          <a:noFill/>
        </p:spPr>
        <p:txBody>
          <a:bodyPr wrap="square" rtlCol="0">
            <a:noAutofit/>
          </a:bodyPr>
          <a:lstStyle/>
          <a:p>
            <a:pPr marL="285750" indent="-285750">
              <a:lnSpc>
                <a:spcPct val="110000"/>
              </a:lnSpc>
              <a:buFont typeface="Wingdings" panose="05000000000000000000" pitchFamily="2" charset="2"/>
              <a:buChar char="n"/>
            </a:pPr>
            <a:r>
              <a:rPr lang="zh-CN" altLang="en-US" sz="3200" dirty="0">
                <a:latin typeface="Times New Roman" panose="02020603050405020304" pitchFamily="18" charset="0"/>
                <a:cs typeface="Times New Roman" panose="02020603050405020304" pitchFamily="18" charset="0"/>
              </a:rPr>
              <a:t>按照亨利·明茨伯格的管理者角色理论,管理者直接对所在单位的成败负责,则这位管理者扮演的角色就是()</a:t>
            </a:r>
          </a:p>
          <a:p>
            <a:pPr indent="0">
              <a:lnSpc>
                <a:spcPct val="110000"/>
              </a:lnSpc>
              <a:buFont typeface="Wingdings" panose="05000000000000000000" pitchFamily="2" charset="2"/>
              <a:buNone/>
            </a:pPr>
            <a:r>
              <a:rPr lang="zh-CN" altLang="en-US" sz="3200" dirty="0">
                <a:latin typeface="Times New Roman" panose="02020603050405020304" pitchFamily="18" charset="0"/>
                <a:cs typeface="Times New Roman" panose="02020603050405020304" pitchFamily="18" charset="0"/>
              </a:rPr>
              <a:t>A. 领导者 </a:t>
            </a:r>
            <a:r>
              <a:rPr lang="en-US" altLang="zh-CN" sz="3200" dirty="0">
                <a:latin typeface="Times New Roman" panose="02020603050405020304" pitchFamily="18" charset="0"/>
                <a:cs typeface="Times New Roman" panose="02020603050405020304" pitchFamily="18" charset="0"/>
              </a:rPr>
              <a:t>     </a:t>
            </a:r>
            <a:r>
              <a:rPr lang="zh-CN" altLang="en-US" sz="3200" dirty="0">
                <a:latin typeface="Times New Roman" panose="02020603050405020304" pitchFamily="18" charset="0"/>
                <a:cs typeface="Times New Roman" panose="02020603050405020304" pitchFamily="18" charset="0"/>
              </a:rPr>
              <a:t>B. 混乱驾驭者 </a:t>
            </a:r>
          </a:p>
          <a:p>
            <a:pPr indent="0">
              <a:lnSpc>
                <a:spcPct val="110000"/>
              </a:lnSpc>
              <a:buFont typeface="Wingdings" panose="05000000000000000000" pitchFamily="2" charset="2"/>
              <a:buNone/>
            </a:pPr>
            <a:r>
              <a:rPr lang="zh-CN" altLang="en-US" sz="3200" dirty="0">
                <a:latin typeface="Times New Roman" panose="02020603050405020304" pitchFamily="18" charset="0"/>
                <a:cs typeface="Times New Roman" panose="02020603050405020304" pitchFamily="18" charset="0"/>
              </a:rPr>
              <a:t>C. 挂名首脑 </a:t>
            </a:r>
            <a:r>
              <a:rPr lang="en-US" altLang="zh-CN" sz="3200" dirty="0">
                <a:latin typeface="Times New Roman" panose="02020603050405020304" pitchFamily="18" charset="0"/>
                <a:cs typeface="Times New Roman" panose="02020603050405020304" pitchFamily="18" charset="0"/>
              </a:rPr>
              <a:t> </a:t>
            </a:r>
            <a:r>
              <a:rPr lang="zh-CN" altLang="en-US" sz="3200" dirty="0">
                <a:latin typeface="Times New Roman" panose="02020603050405020304" pitchFamily="18" charset="0"/>
                <a:cs typeface="Times New Roman" panose="02020603050405020304" pitchFamily="18" charset="0"/>
              </a:rPr>
              <a:t>D. 企业家</a:t>
            </a:r>
          </a:p>
          <a:p>
            <a:pPr marL="285750" indent="-285750">
              <a:lnSpc>
                <a:spcPct val="110000"/>
              </a:lnSpc>
              <a:buFont typeface="Wingdings" panose="05000000000000000000" pitchFamily="2" charset="2"/>
              <a:buChar char="n"/>
            </a:pPr>
            <a:endParaRPr lang="zh-CN" altLang="en-US" sz="3200" dirty="0">
              <a:latin typeface="Times New Roman" panose="02020603050405020304" pitchFamily="18" charset="0"/>
              <a:cs typeface="Times New Roman" panose="02020603050405020304" pitchFamily="18" charset="0"/>
            </a:endParaRPr>
          </a:p>
          <a:p>
            <a:pPr marL="285750" indent="-285750">
              <a:lnSpc>
                <a:spcPct val="110000"/>
              </a:lnSpc>
              <a:buFont typeface="Wingdings" panose="05000000000000000000" pitchFamily="2" charset="2"/>
              <a:buChar char="n"/>
            </a:pPr>
            <a:r>
              <a:rPr lang="zh-CN" altLang="en-US" sz="3200" dirty="0">
                <a:latin typeface="Times New Roman" panose="02020603050405020304" pitchFamily="18" charset="0"/>
                <a:cs typeface="Times New Roman" panose="02020603050405020304" pitchFamily="18" charset="0"/>
              </a:rPr>
              <a:t>明茨伯格认为管理者扮演的角色可以分为三大类，其中不属于决策角色的是（)。</a:t>
            </a:r>
          </a:p>
          <a:p>
            <a:pPr indent="0">
              <a:lnSpc>
                <a:spcPct val="110000"/>
              </a:lnSpc>
              <a:buFont typeface="Wingdings" panose="05000000000000000000" pitchFamily="2" charset="2"/>
              <a:buNone/>
            </a:pPr>
            <a:r>
              <a:rPr lang="zh-CN" altLang="en-US" sz="3200" dirty="0">
                <a:latin typeface="Times New Roman" panose="02020603050405020304" pitchFamily="18" charset="0"/>
                <a:cs typeface="Times New Roman" panose="02020603050405020304" pitchFamily="18" charset="0"/>
              </a:rPr>
              <a:t>A.谈判者角色</a:t>
            </a:r>
            <a:r>
              <a:rPr lang="en-US" altLang="zh-CN" sz="3200" dirty="0">
                <a:latin typeface="Times New Roman" panose="02020603050405020304" pitchFamily="18" charset="0"/>
                <a:cs typeface="Times New Roman" panose="02020603050405020304" pitchFamily="18" charset="0"/>
              </a:rPr>
              <a:t>        </a:t>
            </a:r>
            <a:r>
              <a:rPr lang="zh-CN" altLang="en-US" sz="3200" dirty="0">
                <a:latin typeface="Times New Roman" panose="02020603050405020304" pitchFamily="18" charset="0"/>
                <a:cs typeface="Times New Roman" panose="02020603050405020304" pitchFamily="18" charset="0"/>
              </a:rPr>
              <a:t>B.干扰应对者角色</a:t>
            </a:r>
          </a:p>
          <a:p>
            <a:pPr indent="0">
              <a:lnSpc>
                <a:spcPct val="110000"/>
              </a:lnSpc>
              <a:buFont typeface="Wingdings" panose="05000000000000000000" pitchFamily="2" charset="2"/>
              <a:buNone/>
            </a:pPr>
            <a:r>
              <a:rPr lang="zh-CN" altLang="en-US" sz="3200" dirty="0">
                <a:latin typeface="Times New Roman" panose="02020603050405020304" pitchFamily="18" charset="0"/>
                <a:cs typeface="Times New Roman" panose="02020603050405020304" pitchFamily="18" charset="0"/>
              </a:rPr>
              <a:t>C.信息角色</a:t>
            </a:r>
            <a:r>
              <a:rPr lang="en-US" altLang="zh-CN" sz="3200" dirty="0">
                <a:latin typeface="Times New Roman" panose="02020603050405020304" pitchFamily="18" charset="0"/>
                <a:cs typeface="Times New Roman" panose="02020603050405020304" pitchFamily="18" charset="0"/>
              </a:rPr>
              <a:t>            </a:t>
            </a:r>
            <a:r>
              <a:rPr lang="zh-CN" altLang="en-US" sz="3200" dirty="0">
                <a:latin typeface="Times New Roman" panose="02020603050405020304" pitchFamily="18" charset="0"/>
                <a:cs typeface="Times New Roman" panose="02020603050405020304" pitchFamily="18" charset="0"/>
              </a:rPr>
              <a:t>D.企业家角色</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7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3200400" y="419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en-US" sz="2400">
              <a:latin typeface="Times New Roman" panose="02020603050405020304" pitchFamily="18" charset="0"/>
            </a:endParaRPr>
          </a:p>
        </p:txBody>
      </p:sp>
      <p:sp>
        <p:nvSpPr>
          <p:cNvPr id="14" name="Text Box 3"/>
          <p:cNvSpPr txBox="1">
            <a:spLocks noChangeArrowheads="1"/>
          </p:cNvSpPr>
          <p:nvPr/>
        </p:nvSpPr>
        <p:spPr bwMode="auto">
          <a:xfrm>
            <a:off x="3200400" y="419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en-US" sz="2400">
              <a:latin typeface="Times New Roman" panose="02020603050405020304" pitchFamily="18" charset="0"/>
            </a:endParaRPr>
          </a:p>
        </p:txBody>
      </p:sp>
      <p:grpSp>
        <p:nvGrpSpPr>
          <p:cNvPr id="15" name="Group 10"/>
          <p:cNvGrpSpPr/>
          <p:nvPr/>
        </p:nvGrpSpPr>
        <p:grpSpPr bwMode="auto">
          <a:xfrm>
            <a:off x="3213101" y="844550"/>
            <a:ext cx="5783263" cy="1981200"/>
            <a:chOff x="1440" y="1632"/>
            <a:chExt cx="2160" cy="1440"/>
          </a:xfrm>
        </p:grpSpPr>
        <p:sp>
          <p:nvSpPr>
            <p:cNvPr id="16" name="Oval 11"/>
            <p:cNvSpPr>
              <a:spLocks noChangeArrowheads="1"/>
            </p:cNvSpPr>
            <p:nvPr/>
          </p:nvSpPr>
          <p:spPr bwMode="auto">
            <a:xfrm>
              <a:off x="1440" y="2256"/>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1</a:t>
              </a:r>
            </a:p>
          </p:txBody>
        </p:sp>
        <p:sp>
          <p:nvSpPr>
            <p:cNvPr id="17" name="Oval 12"/>
            <p:cNvSpPr>
              <a:spLocks noChangeArrowheads="1"/>
            </p:cNvSpPr>
            <p:nvPr/>
          </p:nvSpPr>
          <p:spPr bwMode="auto">
            <a:xfrm>
              <a:off x="2112" y="1632"/>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2</a:t>
              </a:r>
            </a:p>
          </p:txBody>
        </p:sp>
        <p:sp>
          <p:nvSpPr>
            <p:cNvPr id="18" name="Oval 13"/>
            <p:cNvSpPr>
              <a:spLocks noChangeArrowheads="1"/>
            </p:cNvSpPr>
            <p:nvPr/>
          </p:nvSpPr>
          <p:spPr bwMode="auto">
            <a:xfrm>
              <a:off x="2400" y="2256"/>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4</a:t>
              </a:r>
            </a:p>
          </p:txBody>
        </p:sp>
        <p:sp>
          <p:nvSpPr>
            <p:cNvPr id="19" name="Line 14"/>
            <p:cNvSpPr>
              <a:spLocks noChangeShapeType="1"/>
            </p:cNvSpPr>
            <p:nvPr/>
          </p:nvSpPr>
          <p:spPr bwMode="auto">
            <a:xfrm flipV="1">
              <a:off x="1632" y="1802"/>
              <a:ext cx="480" cy="50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Text Box 15"/>
            <p:cNvSpPr txBox="1">
              <a:spLocks noChangeArrowheads="1"/>
            </p:cNvSpPr>
            <p:nvPr/>
          </p:nvSpPr>
          <p:spPr bwMode="auto">
            <a:xfrm>
              <a:off x="1584" y="18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A</a:t>
              </a:r>
            </a:p>
          </p:txBody>
        </p:sp>
        <p:sp>
          <p:nvSpPr>
            <p:cNvPr id="21" name="Text Box 16"/>
            <p:cNvSpPr txBox="1">
              <a:spLocks noChangeArrowheads="1"/>
            </p:cNvSpPr>
            <p:nvPr/>
          </p:nvSpPr>
          <p:spPr bwMode="auto">
            <a:xfrm>
              <a:off x="1776" y="2400"/>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B</a:t>
              </a:r>
            </a:p>
          </p:txBody>
        </p:sp>
        <p:sp>
          <p:nvSpPr>
            <p:cNvPr id="22" name="Oval 17"/>
            <p:cNvSpPr>
              <a:spLocks noChangeArrowheads="1"/>
            </p:cNvSpPr>
            <p:nvPr/>
          </p:nvSpPr>
          <p:spPr bwMode="auto">
            <a:xfrm>
              <a:off x="2112" y="2832"/>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3</a:t>
              </a:r>
            </a:p>
          </p:txBody>
        </p:sp>
        <p:sp>
          <p:nvSpPr>
            <p:cNvPr id="23" name="Line 18"/>
            <p:cNvSpPr>
              <a:spLocks noChangeShapeType="1"/>
            </p:cNvSpPr>
            <p:nvPr/>
          </p:nvSpPr>
          <p:spPr bwMode="auto">
            <a:xfrm>
              <a:off x="1632" y="2448"/>
              <a:ext cx="480" cy="43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Oval 19"/>
            <p:cNvSpPr>
              <a:spLocks noChangeArrowheads="1"/>
            </p:cNvSpPr>
            <p:nvPr/>
          </p:nvSpPr>
          <p:spPr bwMode="auto">
            <a:xfrm>
              <a:off x="3360" y="2256"/>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5</a:t>
              </a:r>
            </a:p>
          </p:txBody>
        </p:sp>
        <p:sp>
          <p:nvSpPr>
            <p:cNvPr id="25" name="Text Box 20"/>
            <p:cNvSpPr txBox="1">
              <a:spLocks noChangeArrowheads="1"/>
            </p:cNvSpPr>
            <p:nvPr/>
          </p:nvSpPr>
          <p:spPr bwMode="auto">
            <a:xfrm>
              <a:off x="2832" y="18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C</a:t>
              </a:r>
            </a:p>
          </p:txBody>
        </p:sp>
        <p:sp>
          <p:nvSpPr>
            <p:cNvPr id="26" name="Text Box 21"/>
            <p:cNvSpPr txBox="1">
              <a:spLocks noChangeArrowheads="1"/>
            </p:cNvSpPr>
            <p:nvPr/>
          </p:nvSpPr>
          <p:spPr bwMode="auto">
            <a:xfrm>
              <a:off x="2832" y="2160"/>
              <a:ext cx="28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D</a:t>
              </a:r>
            </a:p>
          </p:txBody>
        </p:sp>
        <p:sp>
          <p:nvSpPr>
            <p:cNvPr id="27" name="Text Box 22"/>
            <p:cNvSpPr txBox="1">
              <a:spLocks noChangeArrowheads="1"/>
            </p:cNvSpPr>
            <p:nvPr/>
          </p:nvSpPr>
          <p:spPr bwMode="auto">
            <a:xfrm>
              <a:off x="2784" y="2496"/>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E</a:t>
              </a:r>
            </a:p>
          </p:txBody>
        </p:sp>
        <p:sp>
          <p:nvSpPr>
            <p:cNvPr id="28" name="Line 23"/>
            <p:cNvSpPr>
              <a:spLocks noChangeShapeType="1"/>
            </p:cNvSpPr>
            <p:nvPr/>
          </p:nvSpPr>
          <p:spPr bwMode="auto">
            <a:xfrm>
              <a:off x="2352" y="1776"/>
              <a:ext cx="1056" cy="528"/>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4"/>
            <p:cNvSpPr>
              <a:spLocks noChangeShapeType="1"/>
            </p:cNvSpPr>
            <p:nvPr/>
          </p:nvSpPr>
          <p:spPr bwMode="auto">
            <a:xfrm>
              <a:off x="2256" y="1872"/>
              <a:ext cx="240" cy="384"/>
            </a:xfrm>
            <a:prstGeom prst="line">
              <a:avLst/>
            </a:prstGeom>
            <a:noFill/>
            <a:ln w="19050">
              <a:solidFill>
                <a:schemeClr val="tx1"/>
              </a:solidFill>
              <a:prstDash val="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5"/>
            <p:cNvSpPr>
              <a:spLocks noChangeShapeType="1"/>
            </p:cNvSpPr>
            <p:nvPr/>
          </p:nvSpPr>
          <p:spPr bwMode="auto">
            <a:xfrm flipV="1">
              <a:off x="2304" y="2471"/>
              <a:ext cx="222" cy="361"/>
            </a:xfrm>
            <a:prstGeom prst="line">
              <a:avLst/>
            </a:prstGeom>
            <a:noFill/>
            <a:ln w="19050">
              <a:solidFill>
                <a:schemeClr val="tx1"/>
              </a:solidFill>
              <a:prstDash val="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6"/>
            <p:cNvSpPr>
              <a:spLocks noChangeShapeType="1"/>
            </p:cNvSpPr>
            <p:nvPr/>
          </p:nvSpPr>
          <p:spPr bwMode="auto">
            <a:xfrm>
              <a:off x="2640" y="2400"/>
              <a:ext cx="72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27"/>
            <p:cNvSpPr>
              <a:spLocks noChangeShapeType="1"/>
            </p:cNvSpPr>
            <p:nvPr/>
          </p:nvSpPr>
          <p:spPr bwMode="auto">
            <a:xfrm flipV="1">
              <a:off x="2352" y="2496"/>
              <a:ext cx="1056" cy="528"/>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Text Box 28"/>
            <p:cNvSpPr txBox="1">
              <a:spLocks noChangeArrowheads="1"/>
            </p:cNvSpPr>
            <p:nvPr/>
          </p:nvSpPr>
          <p:spPr bwMode="auto">
            <a:xfrm>
              <a:off x="1824" y="200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a:latin typeface="Times New Roman" panose="02020603050405020304" pitchFamily="18" charset="0"/>
                </a:rPr>
                <a:t>3</a:t>
              </a:r>
            </a:p>
          </p:txBody>
        </p:sp>
        <p:sp>
          <p:nvSpPr>
            <p:cNvPr id="34" name="Text Box 29"/>
            <p:cNvSpPr txBox="1">
              <a:spLocks noChangeArrowheads="1"/>
            </p:cNvSpPr>
            <p:nvPr/>
          </p:nvSpPr>
          <p:spPr bwMode="auto">
            <a:xfrm>
              <a:off x="1680" y="259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5</a:t>
              </a:r>
            </a:p>
          </p:txBody>
        </p:sp>
        <p:sp>
          <p:nvSpPr>
            <p:cNvPr id="35" name="Text Box 30"/>
            <p:cNvSpPr txBox="1">
              <a:spLocks noChangeArrowheads="1"/>
            </p:cNvSpPr>
            <p:nvPr/>
          </p:nvSpPr>
          <p:spPr bwMode="auto">
            <a:xfrm>
              <a:off x="2688" y="196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2</a:t>
              </a:r>
            </a:p>
          </p:txBody>
        </p:sp>
        <p:sp>
          <p:nvSpPr>
            <p:cNvPr id="36" name="Text Box 31"/>
            <p:cNvSpPr txBox="1">
              <a:spLocks noChangeArrowheads="1"/>
            </p:cNvSpPr>
            <p:nvPr/>
          </p:nvSpPr>
          <p:spPr bwMode="auto">
            <a:xfrm>
              <a:off x="2736" y="23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4</a:t>
              </a:r>
            </a:p>
          </p:txBody>
        </p:sp>
        <p:sp>
          <p:nvSpPr>
            <p:cNvPr id="37" name="Text Box 32"/>
            <p:cNvSpPr txBox="1">
              <a:spLocks noChangeArrowheads="1"/>
            </p:cNvSpPr>
            <p:nvPr/>
          </p:nvSpPr>
          <p:spPr bwMode="auto">
            <a:xfrm>
              <a:off x="2832" y="2736"/>
              <a:ext cx="19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1</a:t>
              </a:r>
            </a:p>
          </p:txBody>
        </p:sp>
      </p:grpSp>
      <p:sp>
        <p:nvSpPr>
          <p:cNvPr id="38" name="Rectangle 33"/>
          <p:cNvSpPr>
            <a:spLocks noChangeArrowheads="1"/>
          </p:cNvSpPr>
          <p:nvPr/>
        </p:nvSpPr>
        <p:spPr bwMode="auto">
          <a:xfrm>
            <a:off x="2719388" y="1781175"/>
            <a:ext cx="493712"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000000"/>
                </a:solidFill>
                <a:latin typeface="Times New Roman" panose="02020603050405020304" pitchFamily="18" charset="0"/>
              </a:rPr>
              <a:t>0</a:t>
            </a:r>
          </a:p>
        </p:txBody>
      </p:sp>
      <p:sp>
        <p:nvSpPr>
          <p:cNvPr id="40" name="Rectangle 35"/>
          <p:cNvSpPr>
            <a:spLocks noChangeArrowheads="1"/>
          </p:cNvSpPr>
          <p:nvPr/>
        </p:nvSpPr>
        <p:spPr bwMode="auto">
          <a:xfrm>
            <a:off x="4448176" y="2573338"/>
            <a:ext cx="493713"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000000"/>
                </a:solidFill>
                <a:latin typeface="Times New Roman" panose="02020603050405020304" pitchFamily="18" charset="0"/>
              </a:rPr>
              <a:t>5</a:t>
            </a:r>
          </a:p>
        </p:txBody>
      </p:sp>
      <p:sp>
        <p:nvSpPr>
          <p:cNvPr id="42" name="Rectangle 34"/>
          <p:cNvSpPr>
            <a:spLocks noChangeArrowheads="1"/>
          </p:cNvSpPr>
          <p:nvPr/>
        </p:nvSpPr>
        <p:spPr bwMode="auto">
          <a:xfrm>
            <a:off x="4879976" y="1260475"/>
            <a:ext cx="493713"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000000"/>
                </a:solidFill>
                <a:latin typeface="Times New Roman" panose="02020603050405020304" pitchFamily="18" charset="0"/>
              </a:rPr>
              <a:t>3</a:t>
            </a:r>
          </a:p>
        </p:txBody>
      </p:sp>
      <p:sp>
        <p:nvSpPr>
          <p:cNvPr id="43" name="Rectangle 36"/>
          <p:cNvSpPr>
            <a:spLocks noChangeArrowheads="1"/>
          </p:cNvSpPr>
          <p:nvPr/>
        </p:nvSpPr>
        <p:spPr bwMode="auto">
          <a:xfrm>
            <a:off x="5240338" y="1709738"/>
            <a:ext cx="493712"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000000"/>
                </a:solidFill>
                <a:latin typeface="Times New Roman" panose="02020603050405020304" pitchFamily="18" charset="0"/>
              </a:rPr>
              <a:t>5</a:t>
            </a:r>
          </a:p>
        </p:txBody>
      </p:sp>
      <p:sp>
        <p:nvSpPr>
          <p:cNvPr id="44" name="Rectangle 37"/>
          <p:cNvSpPr>
            <a:spLocks noChangeArrowheads="1"/>
          </p:cNvSpPr>
          <p:nvPr/>
        </p:nvSpPr>
        <p:spPr bwMode="auto">
          <a:xfrm>
            <a:off x="9067801" y="1709738"/>
            <a:ext cx="493713"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000000"/>
                </a:solidFill>
                <a:latin typeface="Times New Roman" panose="02020603050405020304" pitchFamily="18" charset="0"/>
              </a:rPr>
              <a:t>9</a:t>
            </a:r>
          </a:p>
        </p:txBody>
      </p:sp>
      <p:graphicFrame>
        <p:nvGraphicFramePr>
          <p:cNvPr id="45" name="对象 44"/>
          <p:cNvGraphicFramePr>
            <a:graphicFrameLocks noChangeAspect="1"/>
          </p:cNvGraphicFramePr>
          <p:nvPr/>
        </p:nvGraphicFramePr>
        <p:xfrm>
          <a:off x="1722438" y="2860676"/>
          <a:ext cx="1274762" cy="377825"/>
        </p:xfrm>
        <a:graphic>
          <a:graphicData uri="http://schemas.openxmlformats.org/presentationml/2006/ole">
            <mc:AlternateContent xmlns:mc="http://schemas.openxmlformats.org/markup-compatibility/2006">
              <mc:Choice xmlns:v="urn:schemas-microsoft-com:vml" Requires="v">
                <p:oleObj spid="_x0000_s7175" name="Equation" r:id="rId4" imgW="685800" imgH="203200" progId="Equation.DSMT4">
                  <p:embed/>
                </p:oleObj>
              </mc:Choice>
              <mc:Fallback>
                <p:oleObj name="Equation" r:id="rId4" imgW="685800" imgH="203200" progId="Equation.DSMT4">
                  <p:embed/>
                  <p:pic>
                    <p:nvPicPr>
                      <p:cNvPr id="45" name="对象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438" y="2860676"/>
                        <a:ext cx="12747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对象 45"/>
          <p:cNvGraphicFramePr>
            <a:graphicFrameLocks noChangeAspect="1"/>
          </p:cNvGraphicFramePr>
          <p:nvPr/>
        </p:nvGraphicFramePr>
        <p:xfrm>
          <a:off x="1663700" y="3311526"/>
          <a:ext cx="4425950" cy="485775"/>
        </p:xfrm>
        <a:graphic>
          <a:graphicData uri="http://schemas.openxmlformats.org/presentationml/2006/ole">
            <mc:AlternateContent xmlns:mc="http://schemas.openxmlformats.org/markup-compatibility/2006">
              <mc:Choice xmlns:v="urn:schemas-microsoft-com:vml" Requires="v">
                <p:oleObj spid="_x0000_s7176" name="Equation" r:id="rId6" imgW="2311400" imgH="254000" progId="Equation.DSMT4">
                  <p:embed/>
                </p:oleObj>
              </mc:Choice>
              <mc:Fallback>
                <p:oleObj name="Equation" r:id="rId6" imgW="2311400" imgH="254000" progId="Equation.DSMT4">
                  <p:embed/>
                  <p:pic>
                    <p:nvPicPr>
                      <p:cNvPr id="46" name="对象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700" y="3311526"/>
                        <a:ext cx="4425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对象 46"/>
          <p:cNvGraphicFramePr>
            <a:graphicFrameLocks noChangeAspect="1"/>
          </p:cNvGraphicFramePr>
          <p:nvPr/>
        </p:nvGraphicFramePr>
        <p:xfrm>
          <a:off x="1611313" y="3725863"/>
          <a:ext cx="5789613" cy="971550"/>
        </p:xfrm>
        <a:graphic>
          <a:graphicData uri="http://schemas.openxmlformats.org/presentationml/2006/ole">
            <mc:AlternateContent xmlns:mc="http://schemas.openxmlformats.org/markup-compatibility/2006">
              <mc:Choice xmlns:v="urn:schemas-microsoft-com:vml" Requires="v">
                <p:oleObj spid="_x0000_s7177" name="Equation" r:id="rId8" imgW="3022600" imgH="508000" progId="Equation.DSMT4">
                  <p:embed/>
                </p:oleObj>
              </mc:Choice>
              <mc:Fallback>
                <p:oleObj name="Equation" r:id="rId8" imgW="3022600" imgH="508000" progId="Equation.DSMT4">
                  <p:embed/>
                  <p:pic>
                    <p:nvPicPr>
                      <p:cNvPr id="47" name="对象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1313" y="3725863"/>
                        <a:ext cx="578961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AutoShape 35"/>
          <p:cNvSpPr>
            <a:spLocks noChangeArrowheads="1"/>
          </p:cNvSpPr>
          <p:nvPr/>
        </p:nvSpPr>
        <p:spPr bwMode="auto">
          <a:xfrm>
            <a:off x="3122613" y="2097088"/>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000000"/>
                </a:solidFill>
                <a:latin typeface="黑体" panose="02010609060101010101" charset="-122"/>
                <a:ea typeface="黑体" panose="02010609060101010101" charset="-122"/>
              </a:rPr>
              <a:t>0</a:t>
            </a:r>
          </a:p>
        </p:txBody>
      </p:sp>
      <p:sp>
        <p:nvSpPr>
          <p:cNvPr id="52" name="AutoShape 35"/>
          <p:cNvSpPr>
            <a:spLocks noChangeArrowheads="1"/>
          </p:cNvSpPr>
          <p:nvPr/>
        </p:nvSpPr>
        <p:spPr bwMode="auto">
          <a:xfrm>
            <a:off x="5183188" y="2806700"/>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000000"/>
                </a:solidFill>
                <a:latin typeface="黑体" panose="02010609060101010101" charset="-122"/>
                <a:ea typeface="黑体" panose="02010609060101010101" charset="-122"/>
              </a:rPr>
              <a:t>5</a:t>
            </a:r>
            <a:endParaRPr kumimoji="1" lang="zh-CN" altLang="en-US" sz="2400" b="1">
              <a:solidFill>
                <a:srgbClr val="000000"/>
              </a:solidFill>
              <a:latin typeface="黑体" panose="02010609060101010101" charset="-122"/>
              <a:ea typeface="黑体" panose="02010609060101010101" charset="-122"/>
            </a:endParaRPr>
          </a:p>
        </p:txBody>
      </p:sp>
      <p:sp>
        <p:nvSpPr>
          <p:cNvPr id="56" name="AutoShape 35"/>
          <p:cNvSpPr>
            <a:spLocks noChangeArrowheads="1"/>
          </p:cNvSpPr>
          <p:nvPr/>
        </p:nvSpPr>
        <p:spPr bwMode="auto">
          <a:xfrm>
            <a:off x="5710238" y="382588"/>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000000"/>
                </a:solidFill>
                <a:latin typeface="黑体" panose="02010609060101010101" charset="-122"/>
                <a:ea typeface="黑体" panose="02010609060101010101" charset="-122"/>
              </a:rPr>
              <a:t>5</a:t>
            </a:r>
            <a:endParaRPr kumimoji="1" lang="zh-CN" altLang="en-US" sz="2400" b="1">
              <a:solidFill>
                <a:srgbClr val="000000"/>
              </a:solidFill>
              <a:latin typeface="黑体" panose="02010609060101010101" charset="-122"/>
              <a:ea typeface="黑体" panose="02010609060101010101" charset="-122"/>
            </a:endParaRPr>
          </a:p>
        </p:txBody>
      </p:sp>
      <p:sp>
        <p:nvSpPr>
          <p:cNvPr id="57" name="AutoShape 35"/>
          <p:cNvSpPr>
            <a:spLocks noChangeArrowheads="1"/>
          </p:cNvSpPr>
          <p:nvPr/>
        </p:nvSpPr>
        <p:spPr bwMode="auto">
          <a:xfrm>
            <a:off x="5970588" y="1931988"/>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000000"/>
                </a:solidFill>
                <a:latin typeface="黑体" panose="02010609060101010101" charset="-122"/>
                <a:ea typeface="黑体" panose="02010609060101010101" charset="-122"/>
              </a:rPr>
              <a:t>5</a:t>
            </a:r>
            <a:endParaRPr kumimoji="1" lang="zh-CN" altLang="en-US" sz="2400" b="1">
              <a:solidFill>
                <a:srgbClr val="000000"/>
              </a:solidFill>
              <a:latin typeface="黑体" panose="02010609060101010101" charset="-122"/>
              <a:ea typeface="黑体" panose="02010609060101010101" charset="-122"/>
            </a:endParaRPr>
          </a:p>
        </p:txBody>
      </p:sp>
      <p:sp>
        <p:nvSpPr>
          <p:cNvPr id="58" name="AutoShape 35"/>
          <p:cNvSpPr>
            <a:spLocks noChangeArrowheads="1"/>
          </p:cNvSpPr>
          <p:nvPr/>
        </p:nvSpPr>
        <p:spPr bwMode="auto">
          <a:xfrm>
            <a:off x="8553450" y="1993900"/>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000000"/>
                </a:solidFill>
                <a:latin typeface="黑体" panose="02010609060101010101" charset="-122"/>
                <a:ea typeface="黑体" panose="02010609060101010101" charset="-122"/>
              </a:rPr>
              <a:t>9</a:t>
            </a:r>
            <a:endParaRPr kumimoji="1" lang="zh-CN" altLang="en-US" sz="2400" b="1">
              <a:solidFill>
                <a:srgbClr val="000000"/>
              </a:solidFill>
              <a:latin typeface="黑体" panose="02010609060101010101" charset="-122"/>
              <a:ea typeface="黑体" panose="02010609060101010101" charset="-122"/>
            </a:endParaRPr>
          </a:p>
        </p:txBody>
      </p:sp>
      <p:graphicFrame>
        <p:nvGraphicFramePr>
          <p:cNvPr id="59" name="对象 58"/>
          <p:cNvGraphicFramePr>
            <a:graphicFrameLocks noChangeAspect="1"/>
          </p:cNvGraphicFramePr>
          <p:nvPr/>
        </p:nvGraphicFramePr>
        <p:xfrm>
          <a:off x="1652587" y="4554538"/>
          <a:ext cx="5813426" cy="971550"/>
        </p:xfrm>
        <a:graphic>
          <a:graphicData uri="http://schemas.openxmlformats.org/presentationml/2006/ole">
            <mc:AlternateContent xmlns:mc="http://schemas.openxmlformats.org/markup-compatibility/2006">
              <mc:Choice xmlns:v="urn:schemas-microsoft-com:vml" Requires="v">
                <p:oleObj spid="_x0000_s7178" name="Equation" r:id="rId10" imgW="3035300" imgH="508000" progId="Equation.DSMT4">
                  <p:embed/>
                </p:oleObj>
              </mc:Choice>
              <mc:Fallback>
                <p:oleObj name="Equation" r:id="rId10" imgW="3035300" imgH="508000" progId="Equation.DSMT4">
                  <p:embed/>
                  <p:pic>
                    <p:nvPicPr>
                      <p:cNvPr id="59" name="对象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2587" y="4554538"/>
                        <a:ext cx="5813426"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 name="对象 59"/>
          <p:cNvGraphicFramePr>
            <a:graphicFrameLocks noChangeAspect="1"/>
          </p:cNvGraphicFramePr>
          <p:nvPr/>
        </p:nvGraphicFramePr>
        <p:xfrm>
          <a:off x="1819275" y="5453063"/>
          <a:ext cx="5545138" cy="971550"/>
        </p:xfrm>
        <a:graphic>
          <a:graphicData uri="http://schemas.openxmlformats.org/presentationml/2006/ole">
            <mc:AlternateContent xmlns:mc="http://schemas.openxmlformats.org/markup-compatibility/2006">
              <mc:Choice xmlns:v="urn:schemas-microsoft-com:vml" Requires="v">
                <p:oleObj spid="_x0000_s7179" name="Equation" r:id="rId12" imgW="2895600" imgH="508000" progId="Equation.DSMT4">
                  <p:embed/>
                </p:oleObj>
              </mc:Choice>
              <mc:Fallback>
                <p:oleObj name="Equation" r:id="rId12" imgW="2895600" imgH="508000" progId="Equation.DSMT4">
                  <p:embed/>
                  <p:pic>
                    <p:nvPicPr>
                      <p:cNvPr id="60" name="对象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19275" y="5453063"/>
                        <a:ext cx="554513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灯片编号占位符 4"/>
          <p:cNvSpPr txBox="1"/>
          <p:nvPr/>
        </p:nvSpPr>
        <p:spPr>
          <a:xfrm>
            <a:off x="8229600" y="6397625"/>
            <a:ext cx="2133600" cy="477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har char="•"/>
              <a:defRPr sz="3200" kern="1200">
                <a:solidFill>
                  <a:schemeClr val="tx1"/>
                </a:solidFill>
                <a:latin typeface="Arial" panose="020B0604020202020204" pitchFamily="34" charset="0"/>
                <a:ea typeface="宋体" panose="02010600030101010101" pitchFamily="2" charset="-122"/>
                <a:cs typeface="+mn-cs"/>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宋体" panose="02010600030101010101" pitchFamily="2" charset="-122"/>
                <a:cs typeface="+mn-cs"/>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F7BA4863-E797-4439-A860-FEE8BF095E76}" type="slidenum">
              <a:rPr lang="zh-CN" altLang="en-US" sz="1400">
                <a:solidFill>
                  <a:srgbClr val="000000"/>
                </a:solidFill>
                <a:ea typeface="黑体" panose="02010609060101010101" charset="-122"/>
              </a:rPr>
              <a:t>30</a:t>
            </a:fld>
            <a:endParaRPr lang="en-US" altLang="zh-CN" sz="1400" dirty="0">
              <a:solidFill>
                <a:srgbClr val="000000"/>
              </a:solidFill>
              <a:ea typeface="黑体" panose="02010609060101010101" charset="-122"/>
            </a:endParaRPr>
          </a:p>
        </p:txBody>
      </p:sp>
      <p:sp>
        <p:nvSpPr>
          <p:cNvPr id="55" name="标题 1"/>
          <p:cNvSpPr txBox="1"/>
          <p:nvPr/>
        </p:nvSpPr>
        <p:spPr>
          <a:xfrm>
            <a:off x="1828800" y="0"/>
            <a:ext cx="6532880" cy="779780"/>
          </a:xfrm>
          <a:prstGeom prst="rect">
            <a:avLst/>
          </a:prstGeom>
        </p:spPr>
        <p:txBody>
          <a:bodyPr vert="horz" lIns="91440" tIns="45720" rIns="91440" bIns="0" rtlCol="0" anchor="ctr" anchorCtr="0">
            <a:noAutofit/>
          </a:bodyPr>
          <a:lstStyle/>
          <a:p>
            <a:pPr lvl="0"/>
            <a:r>
              <a:rPr lang="zh-CN" altLang="en-US" sz="3400" dirty="0">
                <a:solidFill>
                  <a:srgbClr val="C00000"/>
                </a:solidFill>
                <a:latin typeface="微软雅黑" panose="020B0503020204020204" charset="-122"/>
                <a:ea typeface="微软雅黑" panose="020B0503020204020204" charset="-122"/>
              </a:rPr>
              <a:t>三、计划制定之</a:t>
            </a:r>
            <a:r>
              <a:rPr lang="zh-CN" altLang="en-US" sz="3400" b="1" dirty="0">
                <a:solidFill>
                  <a:srgbClr val="0000FF"/>
                </a:solidFill>
                <a:latin typeface="+mn-ea"/>
                <a:sym typeface="+mn-ea"/>
              </a:rPr>
              <a:t>网络计划技术法</a:t>
            </a:r>
            <a:endParaRPr lang="zh-CN" altLang="en-US" sz="3400" dirty="0">
              <a:solidFill>
                <a:srgbClr val="0000FF"/>
              </a:solidFill>
              <a:latin typeface="+mn-ea"/>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P spid="56" grpId="0" animBg="1"/>
      <p:bldP spid="57" grpId="0" animBg="1"/>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3200400" y="419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en-US" sz="2400">
              <a:latin typeface="Times New Roman" panose="02020603050405020304" pitchFamily="18" charset="0"/>
            </a:endParaRPr>
          </a:p>
        </p:txBody>
      </p:sp>
      <p:sp>
        <p:nvSpPr>
          <p:cNvPr id="14" name="Text Box 3"/>
          <p:cNvSpPr txBox="1">
            <a:spLocks noChangeArrowheads="1"/>
          </p:cNvSpPr>
          <p:nvPr/>
        </p:nvSpPr>
        <p:spPr bwMode="auto">
          <a:xfrm>
            <a:off x="3200400" y="419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en-US" sz="2400">
              <a:latin typeface="Times New Roman" panose="02020603050405020304" pitchFamily="18" charset="0"/>
            </a:endParaRPr>
          </a:p>
        </p:txBody>
      </p:sp>
      <p:sp>
        <p:nvSpPr>
          <p:cNvPr id="61" name="灯片编号占位符 4"/>
          <p:cNvSpPr txBox="1"/>
          <p:nvPr/>
        </p:nvSpPr>
        <p:spPr>
          <a:xfrm>
            <a:off x="8229600" y="6397625"/>
            <a:ext cx="2133600" cy="477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har char="•"/>
              <a:defRPr sz="3200" kern="1200">
                <a:solidFill>
                  <a:schemeClr val="tx1"/>
                </a:solidFill>
                <a:latin typeface="Arial" panose="020B0604020202020204" pitchFamily="34" charset="0"/>
                <a:ea typeface="宋体" panose="02010600030101010101" pitchFamily="2" charset="-122"/>
                <a:cs typeface="+mn-cs"/>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宋体" panose="02010600030101010101" pitchFamily="2" charset="-122"/>
                <a:cs typeface="+mn-cs"/>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F7BA4863-E797-4439-A860-FEE8BF095E76}" type="slidenum">
              <a:rPr lang="zh-CN" altLang="en-US" sz="1400">
                <a:solidFill>
                  <a:srgbClr val="000000"/>
                </a:solidFill>
                <a:ea typeface="黑体" panose="02010609060101010101" charset="-122"/>
              </a:rPr>
              <a:t>31</a:t>
            </a:fld>
            <a:endParaRPr lang="en-US" altLang="zh-CN" sz="1400" dirty="0">
              <a:solidFill>
                <a:srgbClr val="000000"/>
              </a:solidFill>
              <a:ea typeface="黑体" panose="02010609060101010101" charset="-122"/>
            </a:endParaRPr>
          </a:p>
        </p:txBody>
      </p:sp>
      <p:sp>
        <p:nvSpPr>
          <p:cNvPr id="3" name="矩形 2"/>
          <p:cNvSpPr/>
          <p:nvPr/>
        </p:nvSpPr>
        <p:spPr>
          <a:xfrm>
            <a:off x="2237362" y="1997840"/>
            <a:ext cx="7795098" cy="3139321"/>
          </a:xfrm>
          <a:prstGeom prst="rect">
            <a:avLst/>
          </a:prstGeom>
        </p:spPr>
        <p:txBody>
          <a:bodyPr wrap="square">
            <a:spAutoFit/>
          </a:bodyPr>
          <a:lstStyle/>
          <a:p>
            <a:pPr>
              <a:lnSpc>
                <a:spcPct val="150000"/>
              </a:lnSpc>
            </a:pPr>
            <a:r>
              <a:rPr lang="zh-CN" altLang="en-US" b="1" dirty="0">
                <a:solidFill>
                  <a:srgbClr val="0000FF"/>
                </a:solidFill>
                <a:latin typeface="+mn-ea"/>
              </a:rPr>
              <a:t>结点时差</a:t>
            </a:r>
          </a:p>
          <a:p>
            <a:pPr>
              <a:lnSpc>
                <a:spcPct val="150000"/>
              </a:lnSpc>
            </a:pPr>
            <a:endParaRPr lang="zh-CN" altLang="en-US" b="1" dirty="0">
              <a:latin typeface="+mn-ea"/>
            </a:endParaRPr>
          </a:p>
          <a:p>
            <a:pPr>
              <a:lnSpc>
                <a:spcPct val="150000"/>
              </a:lnSpc>
            </a:pPr>
            <a:r>
              <a:rPr lang="zh-CN" altLang="en-US" b="1" dirty="0">
                <a:latin typeface="+mn-ea"/>
              </a:rPr>
              <a:t>每个结点的最迟结束时间与最早开始时间之差，是可利用的</a:t>
            </a:r>
            <a:r>
              <a:rPr lang="zh-CN" altLang="en-US" b="1" dirty="0">
                <a:solidFill>
                  <a:srgbClr val="0000FF"/>
                </a:solidFill>
                <a:latin typeface="+mn-ea"/>
              </a:rPr>
              <a:t>机动时间</a:t>
            </a:r>
            <a:r>
              <a:rPr lang="zh-CN" altLang="en-US" b="1" dirty="0">
                <a:latin typeface="+mn-ea"/>
              </a:rPr>
              <a:t>，用    表示第 结点的时差</a:t>
            </a:r>
            <a:r>
              <a:rPr lang="en-US" altLang="zh-CN" b="1" dirty="0">
                <a:latin typeface="+mn-ea"/>
              </a:rPr>
              <a:t>,</a:t>
            </a:r>
            <a:r>
              <a:rPr lang="zh-CN" altLang="en-US" b="1" dirty="0">
                <a:latin typeface="+mn-ea"/>
              </a:rPr>
              <a:t>计算公式为</a:t>
            </a:r>
          </a:p>
          <a:p>
            <a:endParaRPr lang="zh-CN" altLang="en-US" dirty="0"/>
          </a:p>
          <a:p>
            <a:endParaRPr lang="zh-CN" altLang="en-US" dirty="0"/>
          </a:p>
          <a:p>
            <a:r>
              <a:rPr lang="zh-CN" altLang="en-US" dirty="0"/>
              <a:t> </a:t>
            </a:r>
          </a:p>
          <a:p>
            <a:endParaRPr lang="zh-CN" altLang="en-US" dirty="0"/>
          </a:p>
          <a:p>
            <a:r>
              <a:rPr lang="zh-CN" altLang="en-US" dirty="0"/>
              <a:t>                                        </a:t>
            </a:r>
            <a:r>
              <a:rPr lang="en-US" altLang="zh-CN" dirty="0"/>
              <a:t>—</a:t>
            </a:r>
          </a:p>
        </p:txBody>
      </p:sp>
      <p:graphicFrame>
        <p:nvGraphicFramePr>
          <p:cNvPr id="49" name="对象 14"/>
          <p:cNvGraphicFramePr>
            <a:graphicFrameLocks noChangeAspect="1"/>
          </p:cNvGraphicFramePr>
          <p:nvPr/>
        </p:nvGraphicFramePr>
        <p:xfrm>
          <a:off x="4090954" y="3896977"/>
          <a:ext cx="2852738" cy="422275"/>
        </p:xfrm>
        <a:graphic>
          <a:graphicData uri="http://schemas.openxmlformats.org/presentationml/2006/ole">
            <mc:AlternateContent xmlns:mc="http://schemas.openxmlformats.org/markup-compatibility/2006">
              <mc:Choice xmlns:v="urn:schemas-microsoft-com:vml" Requires="v">
                <p:oleObj spid="_x0000_s8196" name="Equation" r:id="rId4" imgW="1371600" imgH="203200" progId="Equation.DSMT4">
                  <p:embed/>
                </p:oleObj>
              </mc:Choice>
              <mc:Fallback>
                <p:oleObj name="Equation" r:id="rId4" imgW="1371600" imgH="203200" progId="Equation.DSMT4">
                  <p:embed/>
                  <p:pic>
                    <p:nvPicPr>
                      <p:cNvPr id="49"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954" y="3896977"/>
                        <a:ext cx="2852738"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0" name="组合 2"/>
          <p:cNvGrpSpPr/>
          <p:nvPr/>
        </p:nvGrpSpPr>
        <p:grpSpPr bwMode="auto">
          <a:xfrm>
            <a:off x="4017929" y="4605354"/>
            <a:ext cx="2998788" cy="517525"/>
            <a:chOff x="1958752" y="4231283"/>
            <a:chExt cx="2999519" cy="516880"/>
          </a:xfrm>
        </p:grpSpPr>
        <p:sp>
          <p:nvSpPr>
            <p:cNvPr id="51" name="AutoShape 38"/>
            <p:cNvSpPr>
              <a:spLocks noChangeArrowheads="1"/>
            </p:cNvSpPr>
            <p:nvPr/>
          </p:nvSpPr>
          <p:spPr bwMode="auto">
            <a:xfrm>
              <a:off x="1958752" y="4231283"/>
              <a:ext cx="762000" cy="4572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黑体" panose="02010609060101010101" charset="-122"/>
              </a:endParaRPr>
            </a:p>
          </p:txBody>
        </p:sp>
        <p:sp>
          <p:nvSpPr>
            <p:cNvPr id="53" name="Rectangle 40"/>
            <p:cNvSpPr>
              <a:spLocks noChangeArrowheads="1"/>
            </p:cNvSpPr>
            <p:nvPr/>
          </p:nvSpPr>
          <p:spPr bwMode="auto">
            <a:xfrm>
              <a:off x="3288184" y="4317355"/>
              <a:ext cx="685800" cy="3810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solidFill>
                  <a:srgbClr val="000000"/>
                </a:solidFill>
                <a:latin typeface="Times New Roman" panose="02020603050405020304" pitchFamily="18" charset="0"/>
              </a:endParaRPr>
            </a:p>
          </p:txBody>
        </p:sp>
        <p:graphicFrame>
          <p:nvGraphicFramePr>
            <p:cNvPr id="54" name="对象 40"/>
            <p:cNvGraphicFramePr>
              <a:graphicFrameLocks noChangeAspect="1"/>
            </p:cNvGraphicFramePr>
            <p:nvPr/>
          </p:nvGraphicFramePr>
          <p:xfrm>
            <a:off x="4113721" y="4325888"/>
            <a:ext cx="844550" cy="422275"/>
          </p:xfrm>
          <a:graphic>
            <a:graphicData uri="http://schemas.openxmlformats.org/presentationml/2006/ole">
              <mc:AlternateContent xmlns:mc="http://schemas.openxmlformats.org/markup-compatibility/2006">
                <mc:Choice xmlns:v="urn:schemas-microsoft-com:vml" Requires="v">
                  <p:oleObj spid="_x0000_s8197" name="Equation" r:id="rId6" imgW="405765" imgH="203200" progId="Equation.DSMT4">
                    <p:embed/>
                  </p:oleObj>
                </mc:Choice>
                <mc:Fallback>
                  <p:oleObj name="Equation" r:id="rId6" imgW="405765" imgH="203200" progId="Equation.DSMT4">
                    <p:embed/>
                    <p:pic>
                      <p:nvPicPr>
                        <p:cNvPr id="54" name="对象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3721" y="4325888"/>
                          <a:ext cx="8445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5" name="标题 1"/>
          <p:cNvSpPr txBox="1"/>
          <p:nvPr/>
        </p:nvSpPr>
        <p:spPr>
          <a:xfrm>
            <a:off x="1828800" y="0"/>
            <a:ext cx="6532880" cy="779780"/>
          </a:xfrm>
          <a:prstGeom prst="rect">
            <a:avLst/>
          </a:prstGeom>
        </p:spPr>
        <p:txBody>
          <a:bodyPr vert="horz" lIns="91440" tIns="45720" rIns="91440" bIns="0" rtlCol="0" anchor="ctr" anchorCtr="0">
            <a:noAutofit/>
          </a:bodyPr>
          <a:lstStyle/>
          <a:p>
            <a:pPr lvl="0"/>
            <a:r>
              <a:rPr lang="zh-CN" altLang="en-US" sz="3400" dirty="0">
                <a:solidFill>
                  <a:srgbClr val="C00000"/>
                </a:solidFill>
                <a:latin typeface="微软雅黑" panose="020B0503020204020204" charset="-122"/>
                <a:ea typeface="微软雅黑" panose="020B0503020204020204" charset="-122"/>
              </a:rPr>
              <a:t>三、计划制定之</a:t>
            </a:r>
            <a:r>
              <a:rPr lang="zh-CN" altLang="en-US" sz="3400" b="1" dirty="0">
                <a:solidFill>
                  <a:srgbClr val="0000FF"/>
                </a:solidFill>
                <a:latin typeface="+mn-ea"/>
                <a:sym typeface="+mn-ea"/>
              </a:rPr>
              <a:t>网络计划技术法</a:t>
            </a:r>
            <a:endParaRPr lang="zh-CN" altLang="en-US" sz="3400" dirty="0">
              <a:solidFill>
                <a:srgbClr val="0000FF"/>
              </a:solidFill>
              <a:latin typeface="+mn-ea"/>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3200400" y="419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en-US" sz="2400">
              <a:latin typeface="Times New Roman" panose="02020603050405020304" pitchFamily="18" charset="0"/>
            </a:endParaRPr>
          </a:p>
        </p:txBody>
      </p:sp>
      <p:sp>
        <p:nvSpPr>
          <p:cNvPr id="14" name="Text Box 3"/>
          <p:cNvSpPr txBox="1">
            <a:spLocks noChangeArrowheads="1"/>
          </p:cNvSpPr>
          <p:nvPr/>
        </p:nvSpPr>
        <p:spPr bwMode="auto">
          <a:xfrm>
            <a:off x="3200400" y="419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en-US" sz="2400">
              <a:latin typeface="Times New Roman" panose="02020603050405020304" pitchFamily="18" charset="0"/>
            </a:endParaRPr>
          </a:p>
        </p:txBody>
      </p:sp>
      <p:sp>
        <p:nvSpPr>
          <p:cNvPr id="61" name="灯片编号占位符 4"/>
          <p:cNvSpPr txBox="1"/>
          <p:nvPr/>
        </p:nvSpPr>
        <p:spPr>
          <a:xfrm>
            <a:off x="8229600" y="6397625"/>
            <a:ext cx="2133600" cy="477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har char="•"/>
              <a:defRPr sz="3200" kern="1200">
                <a:solidFill>
                  <a:schemeClr val="tx1"/>
                </a:solidFill>
                <a:latin typeface="Arial" panose="020B0604020202020204" pitchFamily="34" charset="0"/>
                <a:ea typeface="宋体" panose="02010600030101010101" pitchFamily="2" charset="-122"/>
                <a:cs typeface="+mn-cs"/>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宋体" panose="02010600030101010101" pitchFamily="2" charset="-122"/>
                <a:cs typeface="+mn-cs"/>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F7BA4863-E797-4439-A860-FEE8BF095E76}" type="slidenum">
              <a:rPr lang="zh-CN" altLang="en-US" sz="1400">
                <a:solidFill>
                  <a:srgbClr val="000000"/>
                </a:solidFill>
                <a:ea typeface="黑体" panose="02010609060101010101" charset="-122"/>
              </a:rPr>
              <a:t>32</a:t>
            </a:fld>
            <a:endParaRPr lang="en-US" altLang="zh-CN" sz="1400" dirty="0">
              <a:solidFill>
                <a:srgbClr val="000000"/>
              </a:solidFill>
              <a:ea typeface="黑体" panose="02010609060101010101" charset="-122"/>
            </a:endParaRPr>
          </a:p>
        </p:txBody>
      </p:sp>
      <p:sp>
        <p:nvSpPr>
          <p:cNvPr id="3" name="矩形 2"/>
          <p:cNvSpPr/>
          <p:nvPr/>
        </p:nvSpPr>
        <p:spPr>
          <a:xfrm>
            <a:off x="2036446" y="723901"/>
            <a:ext cx="8178165" cy="4591685"/>
          </a:xfrm>
          <a:prstGeom prst="rect">
            <a:avLst/>
          </a:prstGeom>
        </p:spPr>
        <p:txBody>
          <a:bodyPr wrap="square">
            <a:noAutofit/>
          </a:bodyPr>
          <a:lstStyle/>
          <a:p>
            <a:pPr>
              <a:lnSpc>
                <a:spcPct val="150000"/>
              </a:lnSpc>
            </a:pPr>
            <a:r>
              <a:rPr lang="zh-CN" altLang="en-US" sz="3200" b="1" dirty="0">
                <a:solidFill>
                  <a:srgbClr val="0000FF"/>
                </a:solidFill>
                <a:latin typeface="+mn-ea"/>
              </a:rPr>
              <a:t>关键路线以及总工期</a:t>
            </a:r>
          </a:p>
          <a:p>
            <a:r>
              <a:rPr lang="zh-CN" altLang="en-US" sz="2800" b="1" dirty="0">
                <a:latin typeface="+mn-ea"/>
              </a:rPr>
              <a:t>时差为</a:t>
            </a:r>
            <a:r>
              <a:rPr lang="en-US" altLang="zh-CN" sz="2800" b="1" dirty="0">
                <a:latin typeface="+mn-ea"/>
              </a:rPr>
              <a:t>0</a:t>
            </a:r>
            <a:r>
              <a:rPr lang="zh-CN" altLang="en-US" sz="2800" b="1" dirty="0">
                <a:latin typeface="+mn-ea"/>
              </a:rPr>
              <a:t>的结点所联结起来的线路为关键线路。关键线路应在网络图中用双杆箭线或带颜色的箭线表处。关键路线上的各工序为关键工序。关键路线上个工序作业时箭之和就是工程的完工总工期。</a:t>
            </a:r>
          </a:p>
          <a:p>
            <a:pPr>
              <a:lnSpc>
                <a:spcPct val="150000"/>
              </a:lnSpc>
            </a:pPr>
            <a:endParaRPr lang="zh-CN" altLang="en-US" b="1" dirty="0">
              <a:latin typeface="+mn-ea"/>
            </a:endParaRPr>
          </a:p>
          <a:p>
            <a:pPr>
              <a:lnSpc>
                <a:spcPct val="150000"/>
              </a:lnSpc>
            </a:pPr>
            <a:r>
              <a:rPr lang="en-US" altLang="zh-CN" b="1" dirty="0">
                <a:latin typeface="+mn-ea"/>
              </a:rPr>
              <a:t> </a:t>
            </a:r>
            <a:endParaRPr lang="zh-CN" altLang="en-US" b="1" dirty="0">
              <a:latin typeface="+mn-ea"/>
            </a:endParaRPr>
          </a:p>
          <a:p>
            <a:endParaRPr lang="zh-CN" altLang="en-US" dirty="0"/>
          </a:p>
          <a:p>
            <a:endParaRPr lang="zh-CN" altLang="en-US" dirty="0"/>
          </a:p>
          <a:p>
            <a:r>
              <a:rPr lang="zh-CN" altLang="en-US" dirty="0"/>
              <a:t> </a:t>
            </a:r>
          </a:p>
          <a:p>
            <a:endParaRPr lang="zh-CN" altLang="en-US" dirty="0"/>
          </a:p>
          <a:p>
            <a:r>
              <a:rPr lang="zh-CN" altLang="en-US" dirty="0"/>
              <a:t>                                        </a:t>
            </a:r>
            <a:endParaRPr lang="en-US" altLang="zh-CN" dirty="0"/>
          </a:p>
        </p:txBody>
      </p:sp>
      <p:grpSp>
        <p:nvGrpSpPr>
          <p:cNvPr id="12" name="Group 10"/>
          <p:cNvGrpSpPr/>
          <p:nvPr/>
        </p:nvGrpSpPr>
        <p:grpSpPr bwMode="auto">
          <a:xfrm>
            <a:off x="3147608" y="4095176"/>
            <a:ext cx="5784850" cy="1981200"/>
            <a:chOff x="1440" y="1632"/>
            <a:chExt cx="2160" cy="1440"/>
          </a:xfrm>
        </p:grpSpPr>
        <p:sp>
          <p:nvSpPr>
            <p:cNvPr id="15" name="Oval 11"/>
            <p:cNvSpPr>
              <a:spLocks noChangeArrowheads="1"/>
            </p:cNvSpPr>
            <p:nvPr/>
          </p:nvSpPr>
          <p:spPr bwMode="auto">
            <a:xfrm>
              <a:off x="1440" y="2256"/>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1</a:t>
              </a:r>
            </a:p>
          </p:txBody>
        </p:sp>
        <p:sp>
          <p:nvSpPr>
            <p:cNvPr id="16" name="Oval 12"/>
            <p:cNvSpPr>
              <a:spLocks noChangeArrowheads="1"/>
            </p:cNvSpPr>
            <p:nvPr/>
          </p:nvSpPr>
          <p:spPr bwMode="auto">
            <a:xfrm>
              <a:off x="2112" y="1632"/>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2</a:t>
              </a:r>
            </a:p>
          </p:txBody>
        </p:sp>
        <p:sp>
          <p:nvSpPr>
            <p:cNvPr id="17" name="Oval 13"/>
            <p:cNvSpPr>
              <a:spLocks noChangeArrowheads="1"/>
            </p:cNvSpPr>
            <p:nvPr/>
          </p:nvSpPr>
          <p:spPr bwMode="auto">
            <a:xfrm>
              <a:off x="2400" y="2256"/>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4</a:t>
              </a:r>
            </a:p>
          </p:txBody>
        </p:sp>
        <p:sp>
          <p:nvSpPr>
            <p:cNvPr id="18" name="Line 14"/>
            <p:cNvSpPr>
              <a:spLocks noChangeShapeType="1"/>
            </p:cNvSpPr>
            <p:nvPr/>
          </p:nvSpPr>
          <p:spPr bwMode="auto">
            <a:xfrm flipV="1">
              <a:off x="1632" y="1802"/>
              <a:ext cx="480" cy="50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Text Box 15"/>
            <p:cNvSpPr txBox="1">
              <a:spLocks noChangeArrowheads="1"/>
            </p:cNvSpPr>
            <p:nvPr/>
          </p:nvSpPr>
          <p:spPr bwMode="auto">
            <a:xfrm>
              <a:off x="1584" y="18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A</a:t>
              </a:r>
            </a:p>
          </p:txBody>
        </p:sp>
        <p:sp>
          <p:nvSpPr>
            <p:cNvPr id="20" name="Text Box 16"/>
            <p:cNvSpPr txBox="1">
              <a:spLocks noChangeArrowheads="1"/>
            </p:cNvSpPr>
            <p:nvPr/>
          </p:nvSpPr>
          <p:spPr bwMode="auto">
            <a:xfrm>
              <a:off x="1776" y="2400"/>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B</a:t>
              </a:r>
            </a:p>
          </p:txBody>
        </p:sp>
        <p:sp>
          <p:nvSpPr>
            <p:cNvPr id="21" name="Oval 17"/>
            <p:cNvSpPr>
              <a:spLocks noChangeArrowheads="1"/>
            </p:cNvSpPr>
            <p:nvPr/>
          </p:nvSpPr>
          <p:spPr bwMode="auto">
            <a:xfrm>
              <a:off x="2112" y="2832"/>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3</a:t>
              </a:r>
            </a:p>
          </p:txBody>
        </p:sp>
        <p:sp>
          <p:nvSpPr>
            <p:cNvPr id="22" name="Line 18"/>
            <p:cNvSpPr>
              <a:spLocks noChangeShapeType="1"/>
            </p:cNvSpPr>
            <p:nvPr/>
          </p:nvSpPr>
          <p:spPr bwMode="auto">
            <a:xfrm>
              <a:off x="1632" y="2448"/>
              <a:ext cx="480" cy="432"/>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Oval 19"/>
            <p:cNvSpPr>
              <a:spLocks noChangeArrowheads="1"/>
            </p:cNvSpPr>
            <p:nvPr/>
          </p:nvSpPr>
          <p:spPr bwMode="auto">
            <a:xfrm>
              <a:off x="3360" y="2256"/>
              <a:ext cx="240" cy="240"/>
            </a:xfrm>
            <a:prstGeom prst="ellipse">
              <a:avLst/>
            </a:prstGeom>
            <a:solidFill>
              <a:srgbClr val="00B050"/>
            </a:solidFill>
            <a:ln w="12700"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FFFF00"/>
                  </a:solidFill>
                  <a:latin typeface="Times New Roman" panose="02020603050405020304" pitchFamily="18" charset="0"/>
                </a:rPr>
                <a:t>5</a:t>
              </a:r>
            </a:p>
          </p:txBody>
        </p:sp>
        <p:sp>
          <p:nvSpPr>
            <p:cNvPr id="24" name="Text Box 20"/>
            <p:cNvSpPr txBox="1">
              <a:spLocks noChangeArrowheads="1"/>
            </p:cNvSpPr>
            <p:nvPr/>
          </p:nvSpPr>
          <p:spPr bwMode="auto">
            <a:xfrm>
              <a:off x="2832" y="18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C</a:t>
              </a:r>
            </a:p>
          </p:txBody>
        </p:sp>
        <p:sp>
          <p:nvSpPr>
            <p:cNvPr id="25" name="Text Box 21"/>
            <p:cNvSpPr txBox="1">
              <a:spLocks noChangeArrowheads="1"/>
            </p:cNvSpPr>
            <p:nvPr/>
          </p:nvSpPr>
          <p:spPr bwMode="auto">
            <a:xfrm>
              <a:off x="2832" y="2160"/>
              <a:ext cx="28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D</a:t>
              </a:r>
            </a:p>
          </p:txBody>
        </p:sp>
        <p:sp>
          <p:nvSpPr>
            <p:cNvPr id="26" name="Text Box 22"/>
            <p:cNvSpPr txBox="1">
              <a:spLocks noChangeArrowheads="1"/>
            </p:cNvSpPr>
            <p:nvPr/>
          </p:nvSpPr>
          <p:spPr bwMode="auto">
            <a:xfrm>
              <a:off x="2784" y="2496"/>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E</a:t>
              </a:r>
            </a:p>
          </p:txBody>
        </p:sp>
        <p:sp>
          <p:nvSpPr>
            <p:cNvPr id="27" name="Line 23"/>
            <p:cNvSpPr>
              <a:spLocks noChangeShapeType="1"/>
            </p:cNvSpPr>
            <p:nvPr/>
          </p:nvSpPr>
          <p:spPr bwMode="auto">
            <a:xfrm>
              <a:off x="2352" y="1776"/>
              <a:ext cx="1056" cy="528"/>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4"/>
            <p:cNvSpPr>
              <a:spLocks noChangeShapeType="1"/>
            </p:cNvSpPr>
            <p:nvPr/>
          </p:nvSpPr>
          <p:spPr bwMode="auto">
            <a:xfrm>
              <a:off x="2256" y="1872"/>
              <a:ext cx="240" cy="384"/>
            </a:xfrm>
            <a:prstGeom prst="line">
              <a:avLst/>
            </a:prstGeom>
            <a:noFill/>
            <a:ln w="19050">
              <a:solidFill>
                <a:schemeClr val="tx1"/>
              </a:solidFill>
              <a:prstDash val="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5"/>
            <p:cNvSpPr>
              <a:spLocks noChangeShapeType="1"/>
            </p:cNvSpPr>
            <p:nvPr/>
          </p:nvSpPr>
          <p:spPr bwMode="auto">
            <a:xfrm flipV="1">
              <a:off x="2304" y="2471"/>
              <a:ext cx="222" cy="361"/>
            </a:xfrm>
            <a:prstGeom prst="line">
              <a:avLst/>
            </a:prstGeom>
            <a:noFill/>
            <a:ln w="28575">
              <a:solidFill>
                <a:srgbClr val="FF3300"/>
              </a:solidFill>
              <a:prstDash val="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6"/>
            <p:cNvSpPr>
              <a:spLocks noChangeShapeType="1"/>
            </p:cNvSpPr>
            <p:nvPr/>
          </p:nvSpPr>
          <p:spPr bwMode="auto">
            <a:xfrm>
              <a:off x="2640" y="2400"/>
              <a:ext cx="720" cy="0"/>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7"/>
            <p:cNvSpPr>
              <a:spLocks noChangeShapeType="1"/>
            </p:cNvSpPr>
            <p:nvPr/>
          </p:nvSpPr>
          <p:spPr bwMode="auto">
            <a:xfrm flipV="1">
              <a:off x="2352" y="2496"/>
              <a:ext cx="1056" cy="528"/>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28"/>
            <p:cNvSpPr txBox="1">
              <a:spLocks noChangeArrowheads="1"/>
            </p:cNvSpPr>
            <p:nvPr/>
          </p:nvSpPr>
          <p:spPr bwMode="auto">
            <a:xfrm>
              <a:off x="1824" y="200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a:latin typeface="Times New Roman" panose="02020603050405020304" pitchFamily="18" charset="0"/>
                </a:rPr>
                <a:t>3</a:t>
              </a:r>
            </a:p>
          </p:txBody>
        </p:sp>
        <p:sp>
          <p:nvSpPr>
            <p:cNvPr id="33" name="Text Box 29"/>
            <p:cNvSpPr txBox="1">
              <a:spLocks noChangeArrowheads="1"/>
            </p:cNvSpPr>
            <p:nvPr/>
          </p:nvSpPr>
          <p:spPr bwMode="auto">
            <a:xfrm>
              <a:off x="1680" y="259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5</a:t>
              </a:r>
            </a:p>
          </p:txBody>
        </p:sp>
        <p:sp>
          <p:nvSpPr>
            <p:cNvPr id="34" name="Text Box 30"/>
            <p:cNvSpPr txBox="1">
              <a:spLocks noChangeArrowheads="1"/>
            </p:cNvSpPr>
            <p:nvPr/>
          </p:nvSpPr>
          <p:spPr bwMode="auto">
            <a:xfrm>
              <a:off x="2688" y="196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2</a:t>
              </a:r>
            </a:p>
          </p:txBody>
        </p:sp>
        <p:sp>
          <p:nvSpPr>
            <p:cNvPr id="35" name="Text Box 31"/>
            <p:cNvSpPr txBox="1">
              <a:spLocks noChangeArrowheads="1"/>
            </p:cNvSpPr>
            <p:nvPr/>
          </p:nvSpPr>
          <p:spPr bwMode="auto">
            <a:xfrm>
              <a:off x="2736" y="23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4</a:t>
              </a:r>
            </a:p>
          </p:txBody>
        </p:sp>
        <p:sp>
          <p:nvSpPr>
            <p:cNvPr id="36" name="Text Box 32"/>
            <p:cNvSpPr txBox="1">
              <a:spLocks noChangeArrowheads="1"/>
            </p:cNvSpPr>
            <p:nvPr/>
          </p:nvSpPr>
          <p:spPr bwMode="auto">
            <a:xfrm>
              <a:off x="2832" y="2736"/>
              <a:ext cx="19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latin typeface="Times New Roman" panose="02020603050405020304" pitchFamily="18" charset="0"/>
                </a:rPr>
                <a:t>1</a:t>
              </a:r>
            </a:p>
          </p:txBody>
        </p:sp>
      </p:grpSp>
      <p:sp>
        <p:nvSpPr>
          <p:cNvPr id="37" name="Rectangle 33"/>
          <p:cNvSpPr>
            <a:spLocks noChangeArrowheads="1"/>
          </p:cNvSpPr>
          <p:nvPr/>
        </p:nvSpPr>
        <p:spPr bwMode="auto">
          <a:xfrm>
            <a:off x="4363831" y="3838046"/>
            <a:ext cx="493713"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a:solidFill>
                  <a:srgbClr val="000000"/>
                </a:solidFill>
                <a:latin typeface="Times New Roman" panose="02020603050405020304" pitchFamily="18" charset="0"/>
              </a:rPr>
              <a:t>3</a:t>
            </a:r>
            <a:endParaRPr kumimoji="1" lang="zh-CN" altLang="en-US" sz="2000">
              <a:solidFill>
                <a:srgbClr val="000000"/>
              </a:solidFill>
              <a:latin typeface="Times New Roman" panose="02020603050405020304" pitchFamily="18" charset="0"/>
            </a:endParaRPr>
          </a:p>
        </p:txBody>
      </p:sp>
      <p:sp>
        <p:nvSpPr>
          <p:cNvPr id="38" name="AutoShape 35"/>
          <p:cNvSpPr>
            <a:spLocks noChangeArrowheads="1"/>
          </p:cNvSpPr>
          <p:nvPr/>
        </p:nvSpPr>
        <p:spPr bwMode="auto">
          <a:xfrm>
            <a:off x="5410200" y="3473181"/>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000000"/>
                </a:solidFill>
                <a:latin typeface="黑体" panose="02010609060101010101" charset="-122"/>
                <a:ea typeface="黑体" panose="02010609060101010101" charset="-122"/>
              </a:rPr>
              <a:t>5</a:t>
            </a:r>
            <a:endParaRPr kumimoji="1" lang="zh-CN" altLang="en-US" sz="2400" b="1">
              <a:solidFill>
                <a:srgbClr val="000000"/>
              </a:solidFill>
              <a:latin typeface="黑体" panose="02010609060101010101" charset="-122"/>
              <a:ea typeface="黑体" panose="02010609060101010101" charset="-122"/>
            </a:endParaRPr>
          </a:p>
        </p:txBody>
      </p:sp>
      <p:sp>
        <p:nvSpPr>
          <p:cNvPr id="39" name="Rectangle 33"/>
          <p:cNvSpPr>
            <a:spLocks noChangeArrowheads="1"/>
          </p:cNvSpPr>
          <p:nvPr/>
        </p:nvSpPr>
        <p:spPr bwMode="auto">
          <a:xfrm>
            <a:off x="2449839" y="5011056"/>
            <a:ext cx="493712"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a:solidFill>
                  <a:srgbClr val="000000"/>
                </a:solidFill>
                <a:latin typeface="Times New Roman" panose="02020603050405020304" pitchFamily="18" charset="0"/>
              </a:rPr>
              <a:t>0</a:t>
            </a:r>
          </a:p>
        </p:txBody>
      </p:sp>
      <p:sp>
        <p:nvSpPr>
          <p:cNvPr id="40" name="AutoShape 35"/>
          <p:cNvSpPr>
            <a:spLocks noChangeArrowheads="1"/>
          </p:cNvSpPr>
          <p:nvPr/>
        </p:nvSpPr>
        <p:spPr bwMode="auto">
          <a:xfrm>
            <a:off x="2771960" y="5301676"/>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dirty="0">
                <a:solidFill>
                  <a:srgbClr val="000000"/>
                </a:solidFill>
                <a:latin typeface="黑体" panose="02010609060101010101" charset="-122"/>
                <a:ea typeface="黑体" panose="02010609060101010101" charset="-122"/>
              </a:rPr>
              <a:t>0</a:t>
            </a:r>
          </a:p>
        </p:txBody>
      </p:sp>
      <p:sp>
        <p:nvSpPr>
          <p:cNvPr id="42" name="Rectangle 33"/>
          <p:cNvSpPr>
            <a:spLocks noChangeArrowheads="1"/>
          </p:cNvSpPr>
          <p:nvPr/>
        </p:nvSpPr>
        <p:spPr bwMode="auto">
          <a:xfrm>
            <a:off x="5075890" y="4937050"/>
            <a:ext cx="493712"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dirty="0">
                <a:solidFill>
                  <a:srgbClr val="000000"/>
                </a:solidFill>
                <a:latin typeface="Times New Roman" panose="02020603050405020304" pitchFamily="18" charset="0"/>
              </a:rPr>
              <a:t>5</a:t>
            </a:r>
            <a:endParaRPr kumimoji="1" lang="zh-CN" altLang="en-US" sz="2000" dirty="0">
              <a:solidFill>
                <a:srgbClr val="000000"/>
              </a:solidFill>
              <a:latin typeface="Times New Roman" panose="02020603050405020304" pitchFamily="18" charset="0"/>
            </a:endParaRPr>
          </a:p>
        </p:txBody>
      </p:sp>
      <p:sp>
        <p:nvSpPr>
          <p:cNvPr id="43" name="Rectangle 33"/>
          <p:cNvSpPr>
            <a:spLocks noChangeArrowheads="1"/>
          </p:cNvSpPr>
          <p:nvPr/>
        </p:nvSpPr>
        <p:spPr bwMode="auto">
          <a:xfrm>
            <a:off x="4433131" y="6081641"/>
            <a:ext cx="493712"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dirty="0">
                <a:solidFill>
                  <a:srgbClr val="000000"/>
                </a:solidFill>
                <a:latin typeface="Times New Roman" panose="02020603050405020304" pitchFamily="18" charset="0"/>
              </a:rPr>
              <a:t>5</a:t>
            </a:r>
            <a:endParaRPr kumimoji="1" lang="zh-CN" altLang="en-US" sz="2000" dirty="0">
              <a:solidFill>
                <a:srgbClr val="000000"/>
              </a:solidFill>
              <a:latin typeface="Times New Roman" panose="02020603050405020304" pitchFamily="18" charset="0"/>
            </a:endParaRPr>
          </a:p>
        </p:txBody>
      </p:sp>
      <p:sp>
        <p:nvSpPr>
          <p:cNvPr id="44" name="AutoShape 35"/>
          <p:cNvSpPr>
            <a:spLocks noChangeArrowheads="1"/>
          </p:cNvSpPr>
          <p:nvPr/>
        </p:nvSpPr>
        <p:spPr bwMode="auto">
          <a:xfrm>
            <a:off x="5161405" y="5925328"/>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dirty="0">
                <a:solidFill>
                  <a:srgbClr val="000000"/>
                </a:solidFill>
                <a:latin typeface="黑体" panose="02010609060101010101" charset="-122"/>
                <a:ea typeface="黑体" panose="02010609060101010101" charset="-122"/>
              </a:rPr>
              <a:t>5</a:t>
            </a:r>
            <a:endParaRPr kumimoji="1" lang="zh-CN" altLang="en-US" sz="2400" b="1" dirty="0">
              <a:solidFill>
                <a:srgbClr val="000000"/>
              </a:solidFill>
              <a:latin typeface="黑体" panose="02010609060101010101" charset="-122"/>
              <a:ea typeface="黑体" panose="02010609060101010101" charset="-122"/>
            </a:endParaRPr>
          </a:p>
        </p:txBody>
      </p:sp>
      <p:sp>
        <p:nvSpPr>
          <p:cNvPr id="45" name="AutoShape 35"/>
          <p:cNvSpPr>
            <a:spLocks noChangeArrowheads="1"/>
          </p:cNvSpPr>
          <p:nvPr/>
        </p:nvSpPr>
        <p:spPr bwMode="auto">
          <a:xfrm>
            <a:off x="5780285" y="5274900"/>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dirty="0">
                <a:solidFill>
                  <a:srgbClr val="000000"/>
                </a:solidFill>
                <a:latin typeface="黑体" panose="02010609060101010101" charset="-122"/>
                <a:ea typeface="黑体" panose="02010609060101010101" charset="-122"/>
              </a:rPr>
              <a:t>5</a:t>
            </a:r>
            <a:endParaRPr kumimoji="1" lang="zh-CN" altLang="en-US" sz="2400" b="1" dirty="0">
              <a:solidFill>
                <a:srgbClr val="000000"/>
              </a:solidFill>
              <a:latin typeface="黑体" panose="02010609060101010101" charset="-122"/>
              <a:ea typeface="黑体" panose="02010609060101010101" charset="-122"/>
            </a:endParaRPr>
          </a:p>
        </p:txBody>
      </p:sp>
      <p:sp>
        <p:nvSpPr>
          <p:cNvPr id="46" name="Rectangle 33"/>
          <p:cNvSpPr>
            <a:spLocks noChangeArrowheads="1"/>
          </p:cNvSpPr>
          <p:nvPr/>
        </p:nvSpPr>
        <p:spPr bwMode="auto">
          <a:xfrm>
            <a:off x="8438748" y="4543954"/>
            <a:ext cx="493713" cy="304800"/>
          </a:xfrm>
          <a:prstGeom prst="rect">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a:solidFill>
                  <a:srgbClr val="000000"/>
                </a:solidFill>
                <a:latin typeface="Times New Roman" panose="02020603050405020304" pitchFamily="18" charset="0"/>
              </a:rPr>
              <a:t>9</a:t>
            </a:r>
            <a:endParaRPr kumimoji="1" lang="zh-CN" altLang="en-US" sz="2000">
              <a:solidFill>
                <a:srgbClr val="000000"/>
              </a:solidFill>
              <a:latin typeface="Times New Roman" panose="02020603050405020304" pitchFamily="18" charset="0"/>
            </a:endParaRPr>
          </a:p>
        </p:txBody>
      </p:sp>
      <p:sp>
        <p:nvSpPr>
          <p:cNvPr id="47" name="AutoShape 35"/>
          <p:cNvSpPr>
            <a:spLocks noChangeArrowheads="1"/>
          </p:cNvSpPr>
          <p:nvPr/>
        </p:nvSpPr>
        <p:spPr bwMode="auto">
          <a:xfrm>
            <a:off x="8803905" y="4913056"/>
            <a:ext cx="685800" cy="609600"/>
          </a:xfrm>
          <a:prstGeom prst="triangle">
            <a:avLst>
              <a:gd name="adj" fmla="val 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000000"/>
                </a:solidFill>
                <a:latin typeface="黑体" panose="02010609060101010101" charset="-122"/>
                <a:ea typeface="黑体" panose="02010609060101010101" charset="-122"/>
              </a:rPr>
              <a:t>9</a:t>
            </a:r>
            <a:endParaRPr kumimoji="1" lang="zh-CN" altLang="en-US" sz="2400" b="1">
              <a:solidFill>
                <a:srgbClr val="000000"/>
              </a:solidFill>
              <a:latin typeface="黑体" panose="02010609060101010101" charset="-122"/>
              <a:ea typeface="黑体" panose="02010609060101010101" charset="-122"/>
            </a:endParaRPr>
          </a:p>
        </p:txBody>
      </p:sp>
      <p:sp>
        <p:nvSpPr>
          <p:cNvPr id="55" name="标题 1"/>
          <p:cNvSpPr txBox="1"/>
          <p:nvPr/>
        </p:nvSpPr>
        <p:spPr>
          <a:xfrm>
            <a:off x="1828800" y="0"/>
            <a:ext cx="6532880" cy="779780"/>
          </a:xfrm>
          <a:prstGeom prst="rect">
            <a:avLst/>
          </a:prstGeom>
        </p:spPr>
        <p:txBody>
          <a:bodyPr vert="horz" lIns="91440" tIns="45720" rIns="91440" bIns="0" rtlCol="0" anchor="ctr" anchorCtr="0">
            <a:noAutofit/>
          </a:bodyPr>
          <a:lstStyle/>
          <a:p>
            <a:pPr lvl="0"/>
            <a:r>
              <a:rPr lang="zh-CN" altLang="en-US" sz="3400" dirty="0">
                <a:solidFill>
                  <a:srgbClr val="C00000"/>
                </a:solidFill>
                <a:latin typeface="微软雅黑" panose="020B0503020204020204" charset="-122"/>
                <a:ea typeface="微软雅黑" panose="020B0503020204020204" charset="-122"/>
              </a:rPr>
              <a:t>三、计划制定之</a:t>
            </a:r>
            <a:r>
              <a:rPr lang="zh-CN" altLang="en-US" sz="3400" b="1" dirty="0">
                <a:solidFill>
                  <a:srgbClr val="0000FF"/>
                </a:solidFill>
                <a:latin typeface="+mn-ea"/>
                <a:sym typeface="+mn-ea"/>
              </a:rPr>
              <a:t>网络计划技术法</a:t>
            </a:r>
            <a:endParaRPr lang="zh-CN" altLang="en-US" sz="3400" dirty="0">
              <a:solidFill>
                <a:srgbClr val="0000FF"/>
              </a:solidFill>
              <a:latin typeface="+mn-ea"/>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2" grpId="0" animBg="1"/>
      <p:bldP spid="43" grpId="0" animBg="1"/>
      <p:bldP spid="44" grpId="0" animBg="1"/>
      <p:bldP spid="45" grpId="0" animBg="1"/>
      <p:bldP spid="46" grpId="0" animBg="1"/>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29485" y="800735"/>
            <a:ext cx="8241665" cy="645160"/>
          </a:xfrm>
          <a:prstGeom prst="rect">
            <a:avLst/>
          </a:prstGeom>
          <a:noFill/>
        </p:spPr>
        <p:txBody>
          <a:bodyPr wrap="square" rtlCol="0">
            <a:spAutoFit/>
          </a:bodyPr>
          <a:lstStyle/>
          <a:p>
            <a:r>
              <a:rPr lang="zh-CN" altLang="en-US" sz="3600" b="1">
                <a:latin typeface="Times New Roman" panose="02020603050405020304" pitchFamily="18" charset="0"/>
                <a:ea typeface="华文细黑" panose="02010600040101010101" charset="-122"/>
                <a:cs typeface="Times New Roman" panose="02020603050405020304" pitchFamily="18" charset="0"/>
              </a:rPr>
              <a:t>五、案例分析（20分）</a:t>
            </a:r>
          </a:p>
        </p:txBody>
      </p:sp>
      <p:sp>
        <p:nvSpPr>
          <p:cNvPr id="4" name="标题 1"/>
          <p:cNvSpPr txBox="1"/>
          <p:nvPr>
            <p:custDataLst>
              <p:tags r:id="rId1"/>
            </p:custDataLst>
          </p:nvPr>
        </p:nvSpPr>
        <p:spPr>
          <a:xfrm>
            <a:off x="1857375" y="0"/>
            <a:ext cx="6090285" cy="800735"/>
          </a:xfrm>
          <a:prstGeom prst="rect">
            <a:avLst/>
          </a:prstGeom>
        </p:spPr>
        <p:txBody>
          <a:bodyPr vert="horz" lIns="91440" tIns="45720" rIns="91440" bIns="0" rtlCol="0" anchor="ctr" anchorCtr="0">
            <a:noAutofit/>
          </a:bodyPr>
          <a:lstStyle>
            <a:lvl1pPr algn="l" defTabSz="914400" rtl="0" eaLnBrk="1" latinLnBrk="0" hangingPunct="1">
              <a:lnSpc>
                <a:spcPct val="90000"/>
              </a:lnSpc>
              <a:spcBef>
                <a:spcPct val="0"/>
              </a:spcBef>
              <a:buNone/>
              <a:defRPr lang="zh-CN" altLang="en-US" sz="2800" b="1" kern="1200" spc="100" baseline="0" dirty="0">
                <a:solidFill>
                  <a:schemeClr val="tx2">
                    <a:lumMod val="50000"/>
                  </a:schemeClr>
                </a:solidFill>
                <a:latin typeface="+mj-ea"/>
                <a:ea typeface="+mj-ea"/>
                <a:cs typeface="+mn-cs"/>
              </a:defRPr>
            </a:lvl1pPr>
          </a:lstStyle>
          <a:p>
            <a:pPr lvl="0" algn="ctr"/>
            <a:r>
              <a:rPr sz="4000" dirty="0">
                <a:solidFill>
                  <a:srgbClr val="FF0000"/>
                </a:solidFill>
                <a:highlight>
                  <a:srgbClr val="FFFF00"/>
                </a:highlight>
                <a:latin typeface="华文仿宋" panose="02010600040101010101" charset="-122"/>
                <a:ea typeface="华文仿宋" panose="02010600040101010101" charset="-122"/>
                <a:cs typeface="Times New Roman" panose="02020603050405020304" pitchFamily="18" charset="0"/>
              </a:rPr>
              <a:t>期末考试题型与考核要求</a:t>
            </a:r>
          </a:p>
        </p:txBody>
      </p:sp>
      <p:pic>
        <p:nvPicPr>
          <p:cNvPr id="5" name="图片 4">
            <a:extLst>
              <a:ext uri="{FF2B5EF4-FFF2-40B4-BE49-F238E27FC236}">
                <a16:creationId xmlns:a16="http://schemas.microsoft.com/office/drawing/2014/main" id="{84B9CAC6-ACFF-4C37-8B7A-7B3BA87BF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274" y="1711798"/>
            <a:ext cx="7601452" cy="4115474"/>
          </a:xfrm>
          <a:prstGeom prst="rect">
            <a:avLst/>
          </a:prstGeom>
        </p:spPr>
      </p:pic>
    </p:spTree>
    <p:extLst>
      <p:ext uri="{BB962C8B-B14F-4D97-AF65-F5344CB8AC3E}">
        <p14:creationId xmlns:p14="http://schemas.microsoft.com/office/powerpoint/2010/main" val="375574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1991545" y="404664"/>
            <a:ext cx="8207375" cy="530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7000"/>
              </a:lnSpc>
              <a:spcBef>
                <a:spcPts val="600"/>
              </a:spcBef>
            </a:pPr>
            <a:r>
              <a:rPr lang="en-US" altLang="zh-CN" sz="40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4.5.1 </a:t>
            </a:r>
            <a:r>
              <a:rPr lang="zh-CN" altLang="en-US" sz="40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领导特质理论</a:t>
            </a:r>
            <a:endParaRPr lang="en-US" altLang="zh-CN" sz="40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137000"/>
              </a:lnSpc>
              <a:spcBef>
                <a:spcPts val="600"/>
              </a:spcBef>
            </a:pPr>
            <a:r>
              <a:rPr kumimoji="1"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传统特质理论</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认为某些人生来就适合担任领导。</a:t>
            </a:r>
          </a:p>
          <a:p>
            <a:pPr marL="342900" indent="-342900">
              <a:lnSpc>
                <a:spcPct val="137000"/>
              </a:lnSpc>
              <a:spcBef>
                <a:spcPts val="600"/>
              </a:spcBef>
              <a:buFontTx/>
              <a:buAutoNum type="circleNumDbPlain"/>
            </a:pP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 伯德总结了领导特质的早期研究，发现用于区别领导人与非领导人的特质有</a:t>
            </a:r>
            <a:r>
              <a:rPr kumimoji="1" lang="en-US" altLang="zh-CN" sz="2800" dirty="0">
                <a:latin typeface="Times New Roman" panose="02020603050405020304" pitchFamily="18" charset="0"/>
                <a:ea typeface="等线" panose="02010600030101010101" pitchFamily="2" charset="-122"/>
                <a:cs typeface="Times New Roman" panose="02020603050405020304" pitchFamily="18" charset="0"/>
              </a:rPr>
              <a:t>79</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种，在这些特质中一致性较高的有</a:t>
            </a:r>
            <a:r>
              <a:rPr kumimoji="1" lang="zh-CN" altLang="en-US"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智力</a:t>
            </a:r>
            <a:r>
              <a:rPr kumimoji="1" lang="zh-CN" altLang="en-US" sz="2800" b="1" dirty="0">
                <a:latin typeface="Times New Roman" panose="02020603050405020304" pitchFamily="18" charset="0"/>
                <a:ea typeface="等线" panose="02010600030101010101" pitchFamily="2" charset="-122"/>
                <a:cs typeface="Times New Roman" panose="02020603050405020304" pitchFamily="18" charset="0"/>
              </a:rPr>
              <a:t>、</a:t>
            </a:r>
            <a:r>
              <a:rPr kumimoji="1" lang="zh-CN" altLang="en-US"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主动</a:t>
            </a:r>
            <a:r>
              <a:rPr kumimoji="1" lang="zh-CN" altLang="en-US" sz="2800" b="1" dirty="0">
                <a:latin typeface="Times New Roman" panose="02020603050405020304" pitchFamily="18" charset="0"/>
                <a:ea typeface="等线" panose="02010600030101010101" pitchFamily="2" charset="-122"/>
                <a:cs typeface="Times New Roman" panose="02020603050405020304" pitchFamily="18" charset="0"/>
              </a:rPr>
              <a:t>、</a:t>
            </a:r>
            <a:r>
              <a:rPr kumimoji="1" lang="zh-CN" altLang="en-US"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幽默感</a:t>
            </a:r>
            <a:r>
              <a:rPr kumimoji="1" lang="zh-CN" altLang="en-US" sz="2800" b="1" dirty="0">
                <a:latin typeface="Times New Roman" panose="02020603050405020304" pitchFamily="18" charset="0"/>
                <a:ea typeface="等线" panose="02010600030101010101" pitchFamily="2" charset="-122"/>
                <a:cs typeface="Times New Roman" panose="02020603050405020304" pitchFamily="18" charset="0"/>
              </a:rPr>
              <a:t>和</a:t>
            </a:r>
            <a:r>
              <a:rPr kumimoji="1" lang="zh-CN" altLang="en-US"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外向</a:t>
            </a:r>
            <a:r>
              <a:rPr kumimoji="1" lang="en-US" altLang="zh-CN" sz="2800" dirty="0">
                <a:latin typeface="Times New Roman" panose="02020603050405020304" pitchFamily="18" charset="0"/>
                <a:ea typeface="等线" panose="02010600030101010101" pitchFamily="2" charset="-122"/>
                <a:cs typeface="Times New Roman" panose="02020603050405020304" pitchFamily="18" charset="0"/>
              </a:rPr>
              <a:t>4</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种。</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罗宾斯著的</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管理学原理</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一书提出了与成功的领导相关的</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7</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种特质：</a:t>
            </a:r>
            <a:r>
              <a:rPr lang="zh-CN" altLang="en-US" sz="28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内在驱动力，领导欲，诚实与正直，自信，智慧，工作相关知识，外向性</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2207568" y="980729"/>
            <a:ext cx="8008046" cy="421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7000"/>
              </a:lnSpc>
              <a:spcBef>
                <a:spcPts val="600"/>
              </a:spcBef>
            </a:pPr>
            <a:r>
              <a:rPr lang="zh-CN" altLang="zh-CN" sz="32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③</a:t>
            </a:r>
            <a:r>
              <a:rPr lang="en-US" altLang="zh-CN" sz="32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kumimoji="1" lang="zh-CN" altLang="en-US" sz="3200" dirty="0">
                <a:latin typeface="Times New Roman" panose="02020603050405020304" pitchFamily="18" charset="0"/>
                <a:ea typeface="等线" panose="02010600030101010101" pitchFamily="2" charset="-122"/>
                <a:cs typeface="Times New Roman" panose="02020603050405020304" pitchFamily="18" charset="0"/>
              </a:rPr>
              <a:t>领导特质理论虽然作了大量的研究，但没有充分的论据能证明领导者与其他人在特质上有非常明显的差异。</a:t>
            </a:r>
          </a:p>
          <a:p>
            <a:pPr>
              <a:lnSpc>
                <a:spcPct val="137000"/>
              </a:lnSpc>
              <a:spcBef>
                <a:spcPts val="600"/>
              </a:spcBef>
            </a:pPr>
            <a:r>
              <a:rPr lang="zh-CN" altLang="zh-CN" sz="32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④</a:t>
            </a:r>
            <a:r>
              <a:rPr lang="en-US" altLang="zh-CN" sz="32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kumimoji="1" lang="zh-CN" altLang="en-US" sz="3200" dirty="0">
                <a:latin typeface="Times New Roman" panose="02020603050405020304" pitchFamily="18" charset="0"/>
                <a:ea typeface="等线" panose="02010600030101010101" pitchFamily="2" charset="-122"/>
                <a:cs typeface="Times New Roman" panose="02020603050405020304" pitchFamily="18" charset="0"/>
              </a:rPr>
              <a:t>现代特质理论认为领导能力的形成是个</a:t>
            </a:r>
            <a:r>
              <a:rPr kumimoji="1" lang="zh-CN" altLang="en-US" sz="32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动态过程</a:t>
            </a:r>
            <a:r>
              <a:rPr kumimoji="1" lang="zh-CN" altLang="en-US" sz="3200" dirty="0">
                <a:latin typeface="Times New Roman" panose="02020603050405020304" pitchFamily="18" charset="0"/>
                <a:ea typeface="等线" panose="02010600030101010101" pitchFamily="2" charset="-122"/>
                <a:cs typeface="Times New Roman" panose="02020603050405020304" pitchFamily="18" charset="0"/>
              </a:rPr>
              <a:t>，领导的特性和品质是在实践中形成的，可以通过训练和培养加以造就。</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Box 1"/>
          <p:cNvSpPr txBox="1">
            <a:spLocks noChangeArrowheads="1"/>
          </p:cNvSpPr>
          <p:nvPr/>
        </p:nvSpPr>
        <p:spPr bwMode="auto">
          <a:xfrm>
            <a:off x="2062189" y="692697"/>
            <a:ext cx="8207375" cy="511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The great leaders are not born but made.</a:t>
            </a:r>
            <a:endParaRPr lang="zh-CN" altLang="zh-CN" sz="3600"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a:p>
            <a:pPr>
              <a:lnSpc>
                <a:spcPct val="117000"/>
              </a:lnSpc>
              <a:spcBef>
                <a:spcPts val="600"/>
              </a:spcBef>
            </a:pPr>
            <a:r>
              <a:rPr lang="zh-CN" altLang="zh-CN"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1</a:t>
            </a:r>
            <a:r>
              <a:rPr lang="zh-CN" altLang="zh-CN"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主题句的意思是，伟大的领导不是天赋异禀的而是后天培养的。</a:t>
            </a:r>
          </a:p>
          <a:p>
            <a:pPr>
              <a:lnSpc>
                <a:spcPct val="117000"/>
              </a:lnSpc>
              <a:spcBef>
                <a:spcPts val="600"/>
              </a:spcBef>
            </a:pPr>
            <a:r>
              <a:rPr lang="zh-CN" altLang="zh-CN"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2</a:t>
            </a:r>
            <a:r>
              <a:rPr lang="zh-CN" altLang="zh-CN"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领导特质论（</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The Trait Theories of Leadership</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领导行为论（</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The Behavioral Theories of Leadership</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领导情境论（</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The Contingency Theories of Leadership</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到</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领导当代论（</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The Contemporary Views of Leadership</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的演变，充分印证了主题句的观点。</a:t>
            </a:r>
          </a:p>
          <a:p>
            <a:pPr eaLnBrk="1" hangingPunct="1">
              <a:buFont typeface="Arial" panose="020B0604020202020204" pitchFamily="34" charset="0"/>
              <a:buNone/>
            </a:pPr>
            <a:endParaRPr lang="zh-CN" altLang="en-US" dirty="0">
              <a:ea typeface="等线" panose="02010600030101010101" pitchFamily="2"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Box 1"/>
          <p:cNvSpPr txBox="1">
            <a:spLocks noChangeArrowheads="1"/>
          </p:cNvSpPr>
          <p:nvPr/>
        </p:nvSpPr>
        <p:spPr bwMode="auto">
          <a:xfrm>
            <a:off x="1919536" y="347316"/>
            <a:ext cx="8424862" cy="562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7000"/>
              </a:lnSpc>
            </a:pPr>
            <a:r>
              <a:rPr lang="zh-CN" altLang="zh-CN"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3</a:t>
            </a:r>
            <a:r>
              <a:rPr lang="zh-CN" altLang="zh-CN"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无论是成就大事还是造就伟人，先天的禀赋和后天的努力，两者缺一不可。正如爱迪生指出，天才是百分之一的灵感，加上百分之九十九的汗水。（</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 Genius is one percent inspiration and ninety-nine percent perspiration.</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）华罗庚也指出，勤能补拙是良训，一份辛苦一份才。谨以</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“The great leaders are not natured but nurtured”</a:t>
            </a:r>
            <a:r>
              <a:rPr lang="zh-CN" altLang="zh-CN" sz="2800" dirty="0">
                <a:latin typeface="Times New Roman" panose="02020603050405020304" pitchFamily="18" charset="0"/>
                <a:ea typeface="等线" panose="02010600030101010101" pitchFamily="2" charset="-122"/>
                <a:cs typeface="Times New Roman" panose="02020603050405020304" pitchFamily="18" charset="0"/>
              </a:rPr>
              <a:t>跟句，祝大家用汗水浇灌收获，写就笃定前行的记忆。</a:t>
            </a:r>
          </a:p>
          <a:p>
            <a:pPr>
              <a:lnSpc>
                <a:spcPct val="117000"/>
              </a:lnSpc>
            </a:pPr>
            <a:r>
              <a:rPr lang="en-US" altLang="zh-CN" sz="2800" b="1" dirty="0">
                <a:latin typeface="Times New Roman" panose="02020603050405020304" pitchFamily="18" charset="0"/>
                <a:ea typeface="等线" panose="02010600030101010101" pitchFamily="2" charset="-122"/>
                <a:cs typeface="Times New Roman" panose="02020603050405020304" pitchFamily="18" charset="0"/>
              </a:rPr>
              <a:t>To be </a:t>
            </a:r>
            <a:r>
              <a:rPr lang="en-US" altLang="zh-CN"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natured or to be nurtured</a:t>
            </a:r>
            <a:r>
              <a:rPr lang="en-US" altLang="zh-CN" sz="2800" b="1" dirty="0">
                <a:latin typeface="Times New Roman" panose="02020603050405020304" pitchFamily="18" charset="0"/>
                <a:ea typeface="等线" panose="02010600030101010101" pitchFamily="2" charset="-122"/>
                <a:cs typeface="Times New Roman" panose="02020603050405020304" pitchFamily="18" charset="0"/>
              </a:rPr>
              <a:t>, that is a question.</a:t>
            </a:r>
            <a:endParaRPr lang="zh-CN" altLang="zh-CN" sz="2800" b="1" dirty="0">
              <a:latin typeface="Times New Roman" panose="02020603050405020304" pitchFamily="18" charset="0"/>
              <a:ea typeface="等线" panose="02010600030101010101" pitchFamily="2" charset="-122"/>
              <a:cs typeface="Times New Roman" panose="02020603050405020304" pitchFamily="18" charset="0"/>
            </a:endParaRPr>
          </a:p>
          <a:p>
            <a:pPr eaLnBrk="1" hangingPunct="1">
              <a:lnSpc>
                <a:spcPct val="117000"/>
              </a:lnSpc>
              <a:buFont typeface="Arial" panose="020B0604020202020204" pitchFamily="34" charset="0"/>
              <a:buNone/>
            </a:pPr>
            <a:r>
              <a:rPr lang="en-US" altLang="zh-CN" sz="2800" b="1" dirty="0">
                <a:latin typeface="Times New Roman" panose="02020603050405020304" pitchFamily="18" charset="0"/>
                <a:ea typeface="等线" panose="02010600030101010101" pitchFamily="2" charset="-122"/>
                <a:cs typeface="Times New Roman" panose="02020603050405020304" pitchFamily="18" charset="0"/>
              </a:rPr>
              <a:t>To be born or to be made, that is a question.</a:t>
            </a:r>
            <a:endParaRPr lang="zh-CN" altLang="zh-CN" sz="2800" b="1" dirty="0">
              <a:latin typeface="Times New Roman" panose="02020603050405020304" pitchFamily="18" charset="0"/>
              <a:ea typeface="等线" panose="02010600030101010101" pitchFamily="2" charset="-122"/>
              <a:cs typeface="Times New Roman" panose="02020603050405020304" pitchFamily="18" charset="0"/>
            </a:endParaRPr>
          </a:p>
          <a:p>
            <a:pPr eaLnBrk="1" hangingPunct="1">
              <a:buFont typeface="Arial" panose="020B0604020202020204" pitchFamily="34" charset="0"/>
              <a:buNone/>
            </a:pPr>
            <a:endParaRPr lang="zh-CN" altLang="en-US" sz="3200" dirty="0">
              <a:ea typeface="等线" panose="02010600030101010101" pitchFamily="2"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Box 1"/>
          <p:cNvSpPr txBox="1">
            <a:spLocks noChangeArrowheads="1"/>
          </p:cNvSpPr>
          <p:nvPr/>
        </p:nvSpPr>
        <p:spPr bwMode="auto">
          <a:xfrm>
            <a:off x="1775520" y="188640"/>
            <a:ext cx="8784976"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Traits alone are not sufficient for identifying effective leaders.</a:t>
            </a:r>
            <a:endParaRPr lang="zh-CN" altLang="zh-CN" sz="32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a:p>
            <a:pPr eaLnBrk="1" hangingPunct="1">
              <a:buFont typeface="Arial" panose="020B0604020202020204" pitchFamily="34" charset="0"/>
              <a:buNone/>
            </a:pP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）仅凭个人特质不足以成为卓有成效的领导。</a:t>
            </a:r>
          </a:p>
          <a:p>
            <a:pPr eaLnBrk="1" hangingPunct="1">
              <a:buFont typeface="Arial" panose="020B0604020202020204" pitchFamily="34" charset="0"/>
              <a:buNone/>
            </a:pP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2</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）研究表明，要想成为卓有成效的领导，具备</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进取心（</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drive</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强烈的领导欲望（</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desire to lead</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自信心（</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self-confidence</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诚实守信（</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honesty and integrity</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智力超群（</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intelligence</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业务过硬（</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job-relevant knowledge</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）；性格外向（</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extraversion</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）；知廉知耻（</a:t>
            </a:r>
            <a:r>
              <a:rPr lang="en-US" altLang="zh-CN" sz="2400" dirty="0" err="1">
                <a:latin typeface="Times New Roman" panose="02020603050405020304" pitchFamily="18" charset="0"/>
                <a:ea typeface="等线" panose="02010600030101010101" pitchFamily="2" charset="-122"/>
                <a:cs typeface="Times New Roman" panose="02020603050405020304" pitchFamily="18" charset="0"/>
              </a:rPr>
              <a:t>proness</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 to guilt</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等特质，只是充分条件但不是必要条件。要想成为卓有成效的领导者，还要考量上下级关系和情境等因素（</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the interactions of leaders and their group members as well as situational factors</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p>
          <a:p>
            <a:pPr eaLnBrk="1" hangingPunct="1">
              <a:buFont typeface="Arial" panose="020B0604020202020204" pitchFamily="34" charset="0"/>
              <a:buNone/>
            </a:pP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4</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）谨以“</a:t>
            </a:r>
            <a:r>
              <a:rPr lang="en-US" altLang="zh-CN" sz="24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Possessing the appropriate traits only makes it more likely to be an effective leader</a:t>
            </a:r>
            <a:r>
              <a:rPr lang="zh-CN" altLang="zh-CN" sz="2400" dirty="0">
                <a:latin typeface="Times New Roman" panose="02020603050405020304" pitchFamily="18" charset="0"/>
                <a:ea typeface="等线" panose="02010600030101010101" pitchFamily="2" charset="-122"/>
                <a:cs typeface="Times New Roman" panose="02020603050405020304" pitchFamily="18" charset="0"/>
              </a:rPr>
              <a:t>”跟句，希望大家不仅要学习知识，练就本领，砥砺品格，而且还要大局为重，审时度势，打造团队。</a:t>
            </a:r>
            <a:endParaRPr lang="zh-CN" altLang="en-US" sz="3200" dirty="0">
              <a:ea typeface="等线" panose="02010600030101010101" pitchFamily="2"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703512" y="548681"/>
            <a:ext cx="8540750" cy="752475"/>
          </a:xfrm>
        </p:spPr>
        <p:txBody>
          <a:bodyPr>
            <a:normAutofit fontScale="90000"/>
          </a:bodyPr>
          <a:lstStyle/>
          <a:p>
            <a:pPr algn="ctr" eaLnBrk="1" hangingPunct="1"/>
            <a:r>
              <a:rPr lang="en-US" altLang="zh-CN" sz="44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4.5.2 </a:t>
            </a:r>
            <a:r>
              <a:rPr lang="zh-CN" altLang="en-US" sz="4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领导行为理论</a:t>
            </a:r>
          </a:p>
        </p:txBody>
      </p:sp>
      <p:sp>
        <p:nvSpPr>
          <p:cNvPr id="36867" name="Rectangle 3"/>
          <p:cNvSpPr>
            <a:spLocks noGrp="1" noRot="1" noChangeArrowheads="1"/>
          </p:cNvSpPr>
          <p:nvPr>
            <p:ph type="body" idx="1"/>
          </p:nvPr>
        </p:nvSpPr>
        <p:spPr>
          <a:xfrm>
            <a:off x="2063552" y="1772817"/>
            <a:ext cx="8153400" cy="2765425"/>
          </a:xfrm>
        </p:spPr>
        <p:txBody>
          <a:bodyPr>
            <a:normAutofit fontScale="77500" lnSpcReduction="20000"/>
          </a:bodyPr>
          <a:lstStyle/>
          <a:p>
            <a:pPr marL="457200" indent="-457200">
              <a:lnSpc>
                <a:spcPct val="200000"/>
              </a:lnSpc>
              <a:buFont typeface="Wingdings" panose="05000000000000000000" pitchFamily="2" charset="2"/>
              <a:buChar char="n"/>
            </a:pPr>
            <a:r>
              <a:rPr lang="en-US" altLang="zh-CN" sz="3200" dirty="0">
                <a:ea typeface="等线" panose="02010600030101010101" pitchFamily="2" charset="-122"/>
                <a:cs typeface="Times New Roman" panose="02020603050405020304" pitchFamily="18" charset="0"/>
              </a:rPr>
              <a:t>20</a:t>
            </a:r>
            <a:r>
              <a:rPr lang="zh-CN" altLang="en-US" sz="3200" dirty="0">
                <a:ea typeface="等线" panose="02010600030101010101" pitchFamily="2" charset="-122"/>
                <a:cs typeface="Times New Roman" panose="02020603050405020304" pitchFamily="18" charset="0"/>
              </a:rPr>
              <a:t>世纪</a:t>
            </a:r>
            <a:r>
              <a:rPr lang="en-US" altLang="zh-CN" sz="3200" dirty="0">
                <a:ea typeface="等线" panose="02010600030101010101" pitchFamily="2" charset="-122"/>
                <a:cs typeface="Times New Roman" panose="02020603050405020304" pitchFamily="18" charset="0"/>
              </a:rPr>
              <a:t>40</a:t>
            </a:r>
            <a:r>
              <a:rPr lang="zh-CN" altLang="en-US" sz="3200" dirty="0">
                <a:ea typeface="等线" panose="02010600030101010101" pitchFamily="2" charset="-122"/>
                <a:cs typeface="Times New Roman" panose="02020603050405020304" pitchFamily="18" charset="0"/>
              </a:rPr>
              <a:t>年代后期起，研究者开始转向领导者的实际行为。其中有代表性的研究主要有</a:t>
            </a:r>
            <a:r>
              <a:rPr lang="zh-CN" altLang="en-US" sz="3200" dirty="0">
                <a:solidFill>
                  <a:srgbClr val="FF0000"/>
                </a:solidFill>
                <a:ea typeface="等线" panose="02010600030101010101" pitchFamily="2" charset="-122"/>
                <a:cs typeface="Times New Roman" panose="02020603050405020304" pitchFamily="18" charset="0"/>
              </a:rPr>
              <a:t>领导风格理论</a:t>
            </a:r>
            <a:r>
              <a:rPr lang="zh-CN" altLang="en-US" sz="3200" dirty="0">
                <a:ea typeface="等线" panose="02010600030101010101" pitchFamily="2" charset="-122"/>
                <a:cs typeface="Times New Roman" panose="02020603050405020304" pitchFamily="18" charset="0"/>
              </a:rPr>
              <a:t>、</a:t>
            </a:r>
            <a:r>
              <a:rPr lang="zh-CN" altLang="en-US" sz="3200" dirty="0">
                <a:solidFill>
                  <a:srgbClr val="FF0000"/>
                </a:solidFill>
                <a:ea typeface="等线" panose="02010600030101010101" pitchFamily="2" charset="-122"/>
                <a:cs typeface="Times New Roman" panose="02020603050405020304" pitchFamily="18" charset="0"/>
              </a:rPr>
              <a:t>领导行为的维度理论</a:t>
            </a:r>
            <a:r>
              <a:rPr lang="zh-CN" altLang="en-US" sz="3200" dirty="0">
                <a:ea typeface="等线" panose="02010600030101010101" pitchFamily="2" charset="-122"/>
                <a:cs typeface="Times New Roman" panose="02020603050405020304" pitchFamily="18" charset="0"/>
              </a:rPr>
              <a:t>、</a:t>
            </a:r>
            <a:r>
              <a:rPr lang="zh-CN" altLang="en-US" sz="3200" dirty="0">
                <a:solidFill>
                  <a:srgbClr val="FF0000"/>
                </a:solidFill>
                <a:ea typeface="等线" panose="02010600030101010101" pitchFamily="2" charset="-122"/>
                <a:cs typeface="Times New Roman" panose="02020603050405020304" pitchFamily="18" charset="0"/>
              </a:rPr>
              <a:t>领导方格理论</a:t>
            </a:r>
            <a:r>
              <a:rPr lang="zh-CN" altLang="en-US" sz="3200" dirty="0">
                <a:ea typeface="等线" panose="02010600030101010101" pitchFamily="2" charset="-122"/>
                <a:cs typeface="Times New Roman" panose="02020603050405020304" pitchFamily="18" charset="0"/>
              </a:rPr>
              <a:t>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a:spLocks noChangeAspect="1"/>
          </p:cNvSpPr>
          <p:nvPr>
            <p:custDataLst>
              <p:tags r:id="rId1"/>
            </p:custDataLst>
          </p:nvPr>
        </p:nvSpPr>
        <p:spPr>
          <a:xfrm>
            <a:off x="1378744" y="-214313"/>
            <a:ext cx="135731" cy="1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3" name="TextBox 2"/>
          <p:cNvSpPr txBox="1"/>
          <p:nvPr/>
        </p:nvSpPr>
        <p:spPr>
          <a:xfrm>
            <a:off x="2542540" y="2778760"/>
            <a:ext cx="7102475" cy="3134995"/>
          </a:xfrm>
          <a:prstGeom prst="rect">
            <a:avLst/>
          </a:prstGeom>
          <a:noFill/>
        </p:spPr>
        <p:txBody>
          <a:bodyPr wrap="none" rtlCol="0">
            <a:noAutofit/>
          </a:bodyPr>
          <a:lstStyle/>
          <a:p>
            <a:pPr indent="0" algn="l" fontAlgn="auto">
              <a:spcBef>
                <a:spcPts val="600"/>
              </a:spcBef>
              <a:buFont typeface="Wingdings" panose="05000000000000000000" pitchFamily="2" charset="2"/>
              <a:buNone/>
            </a:pPr>
            <a:r>
              <a:rPr lang="zh-CN" altLang="en-US" sz="3200" dirty="0">
                <a:latin typeface="Times New Roman" panose="02020603050405020304" pitchFamily="18" charset="0"/>
                <a:cs typeface="Times New Roman" panose="02020603050405020304" pitchFamily="18" charset="0"/>
              </a:rPr>
              <a:t>A.对外交流者的角色</a:t>
            </a:r>
          </a:p>
          <a:p>
            <a:pPr indent="0" algn="l" fontAlgn="auto">
              <a:spcBef>
                <a:spcPts val="600"/>
              </a:spcBef>
              <a:buNone/>
            </a:pPr>
            <a:r>
              <a:rPr lang="zh-CN" altLang="en-US" sz="3200" dirty="0">
                <a:latin typeface="Times New Roman" panose="02020603050405020304" pitchFamily="18" charset="0"/>
                <a:cs typeface="Times New Roman" panose="02020603050405020304" pitchFamily="18" charset="0"/>
              </a:rPr>
              <a:t>B.人际关系的角色</a:t>
            </a:r>
          </a:p>
          <a:p>
            <a:pPr indent="0" algn="l" fontAlgn="auto">
              <a:spcBef>
                <a:spcPts val="600"/>
              </a:spcBef>
              <a:buNone/>
            </a:pPr>
            <a:r>
              <a:rPr lang="zh-CN" altLang="en-US" sz="3200" dirty="0">
                <a:latin typeface="Times New Roman" panose="02020603050405020304" pitchFamily="18" charset="0"/>
                <a:cs typeface="Times New Roman" panose="02020603050405020304" pitchFamily="18" charset="0"/>
              </a:rPr>
              <a:t>C.信息方面的角色</a:t>
            </a:r>
          </a:p>
          <a:p>
            <a:pPr indent="0" algn="l" fontAlgn="auto">
              <a:spcBef>
                <a:spcPts val="600"/>
              </a:spcBef>
              <a:buNone/>
            </a:pPr>
            <a:r>
              <a:rPr lang="zh-CN" altLang="en-US" sz="3200" dirty="0">
                <a:latin typeface="Times New Roman" panose="02020603050405020304" pitchFamily="18" charset="0"/>
                <a:cs typeface="Times New Roman" panose="02020603050405020304" pitchFamily="18" charset="0"/>
              </a:rPr>
              <a:t>D.决策方面的角色</a:t>
            </a:r>
          </a:p>
          <a:p>
            <a:pPr indent="0" algn="l" fontAlgn="auto">
              <a:spcBef>
                <a:spcPts val="600"/>
              </a:spcBef>
              <a:buNone/>
            </a:pPr>
            <a:r>
              <a:rPr lang="zh-CN" altLang="en-US" sz="3200" dirty="0">
                <a:latin typeface="Times New Roman" panose="02020603050405020304" pitchFamily="18" charset="0"/>
                <a:cs typeface="Times New Roman" panose="02020603050405020304" pitchFamily="18" charset="0"/>
              </a:rPr>
              <a:t>E.公共管理者的角色</a:t>
            </a:r>
          </a:p>
        </p:txBody>
      </p:sp>
      <p:sp>
        <p:nvSpPr>
          <p:cNvPr id="6" name="文本框 5"/>
          <p:cNvSpPr txBox="1"/>
          <p:nvPr/>
        </p:nvSpPr>
        <p:spPr>
          <a:xfrm>
            <a:off x="2091690" y="847725"/>
            <a:ext cx="8176895" cy="2581275"/>
          </a:xfrm>
          <a:prstGeom prst="rect">
            <a:avLst/>
          </a:prstGeom>
          <a:noFill/>
        </p:spPr>
        <p:txBody>
          <a:bodyPr wrap="square" rtlCol="0">
            <a:noAutofit/>
          </a:bodyPr>
          <a:lstStyle/>
          <a:p>
            <a:pPr marL="342900" indent="-342900" algn="l">
              <a:buFont typeface="Wingdings" panose="05000000000000000000" pitchFamily="2" charset="2"/>
              <a:buChar char="n"/>
            </a:pPr>
            <a:r>
              <a:rPr lang="zh-CN" altLang="en-US" sz="3200" dirty="0">
                <a:sym typeface="+mn-ea"/>
              </a:rPr>
              <a:t>根据明茨伯格的观点，管理者承担企业家、故障排除者和资源分配者的角色，都属于哪类角色？（）</a:t>
            </a:r>
            <a:endParaRPr lang="zh-CN" altLang="en-US" sz="3200" dirty="0"/>
          </a:p>
          <a:p>
            <a:endParaRPr lang="zh-CN" altLang="en-US" sz="320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7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1847529" y="1772816"/>
            <a:ext cx="403244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50000"/>
              </a:lnSpc>
              <a:buFont typeface="Wingdings" panose="05000000000000000000" pitchFamily="2" charset="2"/>
              <a:buChar char="Ø"/>
            </a:pP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莱温的领导风格理论把领导风格分为</a:t>
            </a:r>
            <a:r>
              <a:rPr kumimoji="1"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专制型</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Autocratic</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和</a:t>
            </a:r>
            <a:r>
              <a:rPr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民主型</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Democratic</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和</a:t>
            </a:r>
            <a:r>
              <a:rPr kumimoji="1"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放任型</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Laissez-faire </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）三类。</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772816"/>
            <a:ext cx="415539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623624" y="385500"/>
            <a:ext cx="4995278" cy="1046440"/>
          </a:xfrm>
          <a:prstGeom prst="rect">
            <a:avLst/>
          </a:prstGeom>
          <a:noFill/>
        </p:spPr>
        <p:txBody>
          <a:bodyPr wrap="none" rtlCol="0">
            <a:spAutoFit/>
          </a:bodyPr>
          <a:lstStyle/>
          <a:p>
            <a:r>
              <a:rPr kumimoji="1" lang="zh-CN" altLang="en-US" sz="4400" b="1" dirty="0">
                <a:latin typeface="Times New Roman" panose="02020603050405020304" pitchFamily="18" charset="0"/>
                <a:ea typeface="等线" panose="02010600030101010101" pitchFamily="2" charset="-122"/>
                <a:cs typeface="Times New Roman" panose="02020603050405020304" pitchFamily="18" charset="0"/>
              </a:rPr>
              <a:t>（</a:t>
            </a:r>
            <a:r>
              <a:rPr kumimoji="1" lang="en-US" altLang="zh-CN" sz="4400" b="1" dirty="0">
                <a:latin typeface="Times New Roman" panose="02020603050405020304" pitchFamily="18" charset="0"/>
                <a:ea typeface="等线" panose="02010600030101010101" pitchFamily="2" charset="-122"/>
                <a:cs typeface="Times New Roman" panose="02020603050405020304" pitchFamily="18" charset="0"/>
              </a:rPr>
              <a:t>1</a:t>
            </a:r>
            <a:r>
              <a:rPr kumimoji="1" lang="zh-CN" altLang="en-US" sz="4400" b="1" dirty="0">
                <a:latin typeface="Times New Roman" panose="02020603050405020304" pitchFamily="18" charset="0"/>
                <a:ea typeface="等线" panose="02010600030101010101" pitchFamily="2" charset="-122"/>
                <a:cs typeface="Times New Roman" panose="02020603050405020304" pitchFamily="18" charset="0"/>
              </a:rPr>
              <a:t>）领导风格理论</a:t>
            </a:r>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Rot="1" noChangeArrowheads="1"/>
          </p:cNvSpPr>
          <p:nvPr>
            <p:ph type="body" idx="1"/>
          </p:nvPr>
        </p:nvSpPr>
        <p:spPr>
          <a:xfrm>
            <a:off x="1919536" y="332657"/>
            <a:ext cx="8496944" cy="4498975"/>
          </a:xfrm>
        </p:spPr>
        <p:txBody>
          <a:bodyPr>
            <a:normAutofit fontScale="85000" lnSpcReduction="10000"/>
          </a:bodyPr>
          <a:lstStyle/>
          <a:p>
            <a:pPr marL="457200" indent="-457200">
              <a:buFont typeface="Wingdings" panose="05000000000000000000" pitchFamily="2" charset="2"/>
              <a:buChar char="n"/>
            </a:pPr>
            <a:r>
              <a:rPr kumimoji="1" lang="zh-CN" altLang="en-US" sz="3600" dirty="0">
                <a:latin typeface="等线" panose="02010600030101010101" pitchFamily="2" charset="-122"/>
                <a:ea typeface="等线" panose="02010600030101010101" pitchFamily="2" charset="-122"/>
              </a:rPr>
              <a:t>实验结果表明：</a:t>
            </a:r>
          </a:p>
          <a:p>
            <a:pPr>
              <a:lnSpc>
                <a:spcPct val="130000"/>
              </a:lnSpc>
            </a:pPr>
            <a:r>
              <a:rPr lang="zh-CN" altLang="zh-CN" sz="2800" dirty="0">
                <a:ea typeface="等线" panose="02010600030101010101" pitchFamily="2" charset="-122"/>
                <a:cs typeface="Times New Roman" panose="02020603050405020304" pitchFamily="18" charset="0"/>
              </a:rPr>
              <a:t>①</a:t>
            </a:r>
            <a:r>
              <a:rPr lang="en-US" altLang="zh-CN" sz="2800" dirty="0">
                <a:ea typeface="等线" panose="02010600030101010101" pitchFamily="2" charset="-122"/>
                <a:cs typeface="Times New Roman" panose="02020603050405020304" pitchFamily="18" charset="0"/>
              </a:rPr>
              <a:t> </a:t>
            </a:r>
            <a:r>
              <a:rPr kumimoji="1" lang="zh-CN" altLang="en-US" sz="2800" dirty="0">
                <a:ea typeface="等线" panose="02010600030101010101" pitchFamily="2" charset="-122"/>
                <a:cs typeface="Times New Roman" panose="02020603050405020304" pitchFamily="18" charset="0"/>
              </a:rPr>
              <a:t>没有哪种特定的风格总能导致更高的绩效。</a:t>
            </a:r>
            <a:endParaRPr kumimoji="1" lang="en-US" altLang="zh-CN" sz="2800" dirty="0">
              <a:ea typeface="等线" panose="02010600030101010101" pitchFamily="2" charset="-122"/>
              <a:cs typeface="Times New Roman" panose="02020603050405020304" pitchFamily="18" charset="0"/>
            </a:endParaRPr>
          </a:p>
          <a:p>
            <a:pPr marL="457200" indent="-457200">
              <a:buFont typeface="Wingdings" panose="05000000000000000000" pitchFamily="2" charset="2"/>
              <a:buChar char="Ø"/>
            </a:pPr>
            <a:r>
              <a:rPr kumimoji="1" lang="zh-CN" altLang="en-US" sz="2600" dirty="0">
                <a:latin typeface="等线" panose="02010600030101010101" pitchFamily="2" charset="-122"/>
                <a:ea typeface="等线" panose="02010600030101010101" pitchFamily="2" charset="-122"/>
              </a:rPr>
              <a:t>在</a:t>
            </a:r>
            <a:r>
              <a:rPr kumimoji="1" lang="zh-CN" altLang="en-US" sz="2600" dirty="0">
                <a:solidFill>
                  <a:srgbClr val="FF0000"/>
                </a:solidFill>
                <a:latin typeface="等线" panose="02010600030101010101" pitchFamily="2" charset="-122"/>
                <a:ea typeface="等线" panose="02010600030101010101" pitchFamily="2" charset="-122"/>
              </a:rPr>
              <a:t>民主型领导</a:t>
            </a:r>
            <a:r>
              <a:rPr kumimoji="1" lang="zh-CN" altLang="en-US" sz="2600" dirty="0">
                <a:latin typeface="等线" panose="02010600030101010101" pitchFamily="2" charset="-122"/>
                <a:ea typeface="等线" panose="02010600030101010101" pitchFamily="2" charset="-122"/>
              </a:rPr>
              <a:t>风格下，</a:t>
            </a:r>
            <a:r>
              <a:rPr kumimoji="1" lang="zh-CN" altLang="en-US" sz="2600" dirty="0">
                <a:solidFill>
                  <a:srgbClr val="FF0000"/>
                </a:solidFill>
                <a:latin typeface="等线" panose="02010600030101010101" pitchFamily="2" charset="-122"/>
                <a:ea typeface="等线" panose="02010600030101010101" pitchFamily="2" charset="-122"/>
              </a:rPr>
              <a:t>团体工作效率最高</a:t>
            </a:r>
            <a:r>
              <a:rPr kumimoji="1" lang="zh-CN" altLang="en-US" sz="2600" dirty="0">
                <a:latin typeface="等线" panose="02010600030101010101" pitchFamily="2" charset="-122"/>
                <a:ea typeface="等线" panose="02010600030101010101" pitchFamily="2" charset="-122"/>
              </a:rPr>
              <a:t>，对工作比较满意；</a:t>
            </a:r>
          </a:p>
          <a:p>
            <a:pPr marL="457200" indent="-457200">
              <a:buFont typeface="Wingdings" panose="05000000000000000000" pitchFamily="2" charset="2"/>
              <a:buChar char="Ø"/>
            </a:pPr>
            <a:r>
              <a:rPr kumimoji="1" lang="zh-CN" altLang="en-US" sz="2600" dirty="0">
                <a:latin typeface="等线" panose="02010600030101010101" pitchFamily="2" charset="-122"/>
                <a:ea typeface="等线" panose="02010600030101010101" pitchFamily="2" charset="-122"/>
              </a:rPr>
              <a:t>在</a:t>
            </a:r>
            <a:r>
              <a:rPr kumimoji="1" lang="zh-CN" altLang="en-US" sz="2600" dirty="0">
                <a:solidFill>
                  <a:srgbClr val="FF0000"/>
                </a:solidFill>
                <a:latin typeface="等线" panose="02010600030101010101" pitchFamily="2" charset="-122"/>
                <a:ea typeface="等线" panose="02010600030101010101" pitchFamily="2" charset="-122"/>
              </a:rPr>
              <a:t>专制型领导</a:t>
            </a:r>
            <a:r>
              <a:rPr kumimoji="1" lang="zh-CN" altLang="en-US" sz="2600" dirty="0">
                <a:latin typeface="等线" panose="02010600030101010101" pitchFamily="2" charset="-122"/>
                <a:ea typeface="等线" panose="02010600030101010101" pitchFamily="2" charset="-122"/>
              </a:rPr>
              <a:t>下，团体的工作效率</a:t>
            </a:r>
            <a:r>
              <a:rPr kumimoji="1" lang="zh-CN" altLang="en-US" sz="2600" dirty="0">
                <a:solidFill>
                  <a:srgbClr val="FF0000"/>
                </a:solidFill>
                <a:latin typeface="等线" panose="02010600030101010101" pitchFamily="2" charset="-122"/>
                <a:ea typeface="等线" panose="02010600030101010101" pitchFamily="2" charset="-122"/>
              </a:rPr>
              <a:t>比较</a:t>
            </a:r>
            <a:r>
              <a:rPr kumimoji="1" lang="zh-CN" altLang="en-US" sz="2600" dirty="0">
                <a:latin typeface="等线" panose="02010600030101010101" pitchFamily="2" charset="-122"/>
                <a:ea typeface="等线" panose="02010600030101010101" pitchFamily="2" charset="-122"/>
              </a:rPr>
              <a:t>高，但成员间的</a:t>
            </a:r>
            <a:r>
              <a:rPr kumimoji="1" lang="zh-CN" altLang="en-US" sz="2600" dirty="0">
                <a:solidFill>
                  <a:srgbClr val="FF0000"/>
                </a:solidFill>
                <a:latin typeface="等线" panose="02010600030101010101" pitchFamily="2" charset="-122"/>
                <a:ea typeface="等线" panose="02010600030101010101" pitchFamily="2" charset="-122"/>
              </a:rPr>
              <a:t>人际关系很差</a:t>
            </a:r>
            <a:r>
              <a:rPr kumimoji="1" lang="zh-CN" altLang="en-US" sz="2600" dirty="0">
                <a:latin typeface="等线" panose="02010600030101010101" pitchFamily="2" charset="-122"/>
                <a:ea typeface="等线" panose="02010600030101010101" pitchFamily="2" charset="-122"/>
              </a:rPr>
              <a:t>；</a:t>
            </a:r>
          </a:p>
          <a:p>
            <a:pPr marL="457200" indent="-457200">
              <a:buFont typeface="Wingdings" panose="05000000000000000000" pitchFamily="2" charset="2"/>
              <a:buChar char="Ø"/>
            </a:pPr>
            <a:r>
              <a:rPr kumimoji="1" lang="zh-CN" altLang="en-US" sz="2600" dirty="0">
                <a:latin typeface="等线" panose="02010600030101010101" pitchFamily="2" charset="-122"/>
                <a:ea typeface="等线" panose="02010600030101010101" pitchFamily="2" charset="-122"/>
              </a:rPr>
              <a:t>在</a:t>
            </a:r>
            <a:r>
              <a:rPr kumimoji="1" lang="zh-CN" altLang="en-US" sz="2600" dirty="0">
                <a:solidFill>
                  <a:srgbClr val="FF0000"/>
                </a:solidFill>
                <a:latin typeface="等线" panose="02010600030101010101" pitchFamily="2" charset="-122"/>
                <a:ea typeface="等线" panose="02010600030101010101" pitchFamily="2" charset="-122"/>
              </a:rPr>
              <a:t>放任型领导</a:t>
            </a:r>
            <a:r>
              <a:rPr kumimoji="1" lang="zh-CN" altLang="en-US" sz="2600" dirty="0">
                <a:latin typeface="等线" panose="02010600030101010101" pitchFamily="2" charset="-122"/>
                <a:ea typeface="等线" panose="02010600030101010101" pitchFamily="2" charset="-122"/>
              </a:rPr>
              <a:t>下，</a:t>
            </a:r>
            <a:r>
              <a:rPr kumimoji="1" lang="zh-CN" altLang="en-US" sz="2600" dirty="0">
                <a:solidFill>
                  <a:srgbClr val="FF0000"/>
                </a:solidFill>
                <a:latin typeface="等线" panose="02010600030101010101" pitchFamily="2" charset="-122"/>
                <a:ea typeface="等线" panose="02010600030101010101" pitchFamily="2" charset="-122"/>
              </a:rPr>
              <a:t>人际关系固然不错</a:t>
            </a:r>
            <a:r>
              <a:rPr kumimoji="1" lang="zh-CN" altLang="en-US" sz="2600" dirty="0">
                <a:latin typeface="等线" panose="02010600030101010101" pitchFamily="2" charset="-122"/>
                <a:ea typeface="等线" panose="02010600030101010101" pitchFamily="2" charset="-122"/>
              </a:rPr>
              <a:t>，但工作效率最低，</a:t>
            </a:r>
            <a:r>
              <a:rPr kumimoji="1" lang="zh-CN" altLang="en-US" sz="2600" dirty="0">
                <a:solidFill>
                  <a:srgbClr val="FF0000"/>
                </a:solidFill>
                <a:latin typeface="等线" panose="02010600030101010101" pitchFamily="2" charset="-122"/>
                <a:ea typeface="等线" panose="02010600030101010101" pitchFamily="2" charset="-122"/>
              </a:rPr>
              <a:t>数量</a:t>
            </a:r>
            <a:r>
              <a:rPr kumimoji="1" lang="zh-CN" altLang="en-US" sz="2600" dirty="0">
                <a:latin typeface="等线" panose="02010600030101010101" pitchFamily="2" charset="-122"/>
                <a:ea typeface="等线" panose="02010600030101010101" pitchFamily="2" charset="-122"/>
              </a:rPr>
              <a:t>与</a:t>
            </a:r>
            <a:r>
              <a:rPr kumimoji="1" lang="zh-CN" altLang="en-US" sz="2600" dirty="0">
                <a:solidFill>
                  <a:srgbClr val="FF0000"/>
                </a:solidFill>
                <a:latin typeface="等线" panose="02010600030101010101" pitchFamily="2" charset="-122"/>
                <a:ea typeface="等线" panose="02010600030101010101" pitchFamily="2" charset="-122"/>
              </a:rPr>
              <a:t>质量</a:t>
            </a:r>
            <a:r>
              <a:rPr kumimoji="1" lang="zh-CN" altLang="en-US" sz="2600" dirty="0">
                <a:latin typeface="等线" panose="02010600030101010101" pitchFamily="2" charset="-122"/>
                <a:ea typeface="等线" panose="02010600030101010101" pitchFamily="2" charset="-122"/>
              </a:rPr>
              <a:t>都非常差，而且对</a:t>
            </a:r>
            <a:r>
              <a:rPr kumimoji="1" lang="zh-CN" altLang="en-US" sz="2600" dirty="0">
                <a:solidFill>
                  <a:srgbClr val="FF0000"/>
                </a:solidFill>
                <a:latin typeface="等线" panose="02010600030101010101" pitchFamily="2" charset="-122"/>
                <a:ea typeface="等线" panose="02010600030101010101" pitchFamily="2" charset="-122"/>
              </a:rPr>
              <a:t>领导者并不满意</a:t>
            </a:r>
            <a:r>
              <a:rPr kumimoji="1" lang="zh-CN" altLang="en-US" sz="2600" dirty="0">
                <a:latin typeface="等线" panose="02010600030101010101" pitchFamily="2" charset="-122"/>
                <a:ea typeface="等线" panose="02010600030101010101" pitchFamily="2" charset="-122"/>
              </a:rPr>
              <a:t>。</a:t>
            </a:r>
            <a:endParaRPr kumimoji="1" lang="en-US" altLang="zh-CN" sz="2600" dirty="0">
              <a:latin typeface="等线" panose="02010600030101010101" pitchFamily="2" charset="-122"/>
              <a:ea typeface="等线" panose="02010600030101010101" pitchFamily="2" charset="-122"/>
            </a:endParaRPr>
          </a:p>
          <a:p>
            <a:pPr>
              <a:lnSpc>
                <a:spcPct val="130000"/>
              </a:lnSpc>
            </a:pPr>
            <a:r>
              <a:rPr lang="zh-CN" altLang="zh-CN" sz="2800" dirty="0">
                <a:ea typeface="等线" panose="02010600030101010101" pitchFamily="2" charset="-122"/>
                <a:cs typeface="Times New Roman" panose="02020603050405020304" pitchFamily="18" charset="0"/>
              </a:rPr>
              <a:t>②</a:t>
            </a:r>
            <a:r>
              <a:rPr lang="en-US" altLang="zh-CN" sz="2800" dirty="0">
                <a:ea typeface="等线" panose="02010600030101010101" pitchFamily="2" charset="-122"/>
                <a:cs typeface="Times New Roman" panose="02020603050405020304" pitchFamily="18" charset="0"/>
              </a:rPr>
              <a:t> </a:t>
            </a:r>
            <a:r>
              <a:rPr lang="zh-CN" altLang="en-US" sz="2800" dirty="0">
                <a:ea typeface="等线" panose="02010600030101010101" pitchFamily="2" charset="-122"/>
                <a:cs typeface="Times New Roman" panose="02020603050405020304" pitchFamily="18" charset="0"/>
              </a:rPr>
              <a:t>员工对民主型领导者的满意程度高于独裁型领导者。</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086" y="188641"/>
            <a:ext cx="8360915" cy="551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3" y="1"/>
            <a:ext cx="963613" cy="604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88" y="116632"/>
            <a:ext cx="6926088" cy="576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a:xfrm>
            <a:off x="1822450" y="228601"/>
            <a:ext cx="8540750" cy="536575"/>
          </a:xfrm>
        </p:spPr>
        <p:txBody>
          <a:bodyPr>
            <a:normAutofit fontScale="90000"/>
          </a:bodyPr>
          <a:lstStyle/>
          <a:p>
            <a:pPr algn="ctr" eaLnBrk="1" hangingPunct="1"/>
            <a:r>
              <a:rPr lang="en-US" altLang="zh-CN" sz="4000" b="1" dirty="0">
                <a:solidFill>
                  <a:srgbClr val="FF0000"/>
                </a:solidFill>
                <a:latin typeface="Times New Roman" panose="02020603050405020304" pitchFamily="18" charset="0"/>
                <a:cs typeface="Times New Roman" panose="02020603050405020304" pitchFamily="18" charset="0"/>
              </a:rPr>
              <a:t>4.5.3 </a:t>
            </a:r>
            <a:r>
              <a:rPr lang="zh-CN" altLang="en-US" sz="40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领导的权变理论</a:t>
            </a:r>
          </a:p>
        </p:txBody>
      </p:sp>
      <p:sp>
        <p:nvSpPr>
          <p:cNvPr id="47107" name="Rectangle 3"/>
          <p:cNvSpPr>
            <a:spLocks noGrp="1" noRot="1" noChangeArrowheads="1"/>
          </p:cNvSpPr>
          <p:nvPr>
            <p:ph type="body" idx="1"/>
          </p:nvPr>
        </p:nvSpPr>
        <p:spPr>
          <a:xfrm>
            <a:off x="1919537" y="1052737"/>
            <a:ext cx="8208069" cy="4681537"/>
          </a:xfrm>
        </p:spPr>
        <p:txBody>
          <a:bodyPr/>
          <a:lstStyle/>
          <a:p>
            <a:pPr marL="457200" indent="-457200">
              <a:buFont typeface="Wingdings" panose="05000000000000000000" pitchFamily="2" charset="2"/>
              <a:buChar char="n"/>
            </a:pPr>
            <a:r>
              <a:rPr lang="en-US" altLang="zh-CN" sz="2800" dirty="0">
                <a:ea typeface="等线" panose="02010600030101010101" pitchFamily="2" charset="-122"/>
                <a:cs typeface="Times New Roman" panose="02020603050405020304" pitchFamily="18" charset="0"/>
              </a:rPr>
              <a:t>20</a:t>
            </a:r>
            <a:r>
              <a:rPr lang="zh-CN" altLang="en-US" sz="2800" dirty="0">
                <a:ea typeface="等线" panose="02010600030101010101" pitchFamily="2" charset="-122"/>
                <a:cs typeface="Times New Roman" panose="02020603050405020304" pitchFamily="18" charset="0"/>
              </a:rPr>
              <a:t>世纪</a:t>
            </a:r>
            <a:r>
              <a:rPr lang="en-US" altLang="zh-CN" sz="2800" dirty="0">
                <a:ea typeface="等线" panose="02010600030101010101" pitchFamily="2" charset="-122"/>
                <a:cs typeface="Times New Roman" panose="02020603050405020304" pitchFamily="18" charset="0"/>
              </a:rPr>
              <a:t>60</a:t>
            </a:r>
            <a:r>
              <a:rPr lang="zh-CN" altLang="en-US" sz="2800" dirty="0">
                <a:ea typeface="等线" panose="02010600030101010101" pitchFamily="2" charset="-122"/>
                <a:cs typeface="Times New Roman" panose="02020603050405020304" pitchFamily="18" charset="0"/>
              </a:rPr>
              <a:t>年代，很多学者认识到要找一个适合于任何组织、任何性质的工作、任何对象的固定的领导</a:t>
            </a:r>
            <a:r>
              <a:rPr lang="zh-CN" altLang="en-US" sz="2800" dirty="0">
                <a:solidFill>
                  <a:srgbClr val="FF0000"/>
                </a:solidFill>
                <a:ea typeface="等线" panose="02010600030101010101" pitchFamily="2" charset="-122"/>
                <a:cs typeface="Times New Roman" panose="02020603050405020304" pitchFamily="18" charset="0"/>
              </a:rPr>
              <a:t>人格特质</a:t>
            </a:r>
            <a:r>
              <a:rPr lang="zh-CN" altLang="en-US" sz="2800" dirty="0">
                <a:ea typeface="等线" panose="02010600030101010101" pitchFamily="2" charset="-122"/>
                <a:cs typeface="Times New Roman" panose="02020603050405020304" pitchFamily="18" charset="0"/>
              </a:rPr>
              <a:t>、</a:t>
            </a:r>
            <a:r>
              <a:rPr lang="zh-CN" altLang="en-US" sz="2800" dirty="0">
                <a:solidFill>
                  <a:srgbClr val="FF0000"/>
                </a:solidFill>
                <a:ea typeface="等线" panose="02010600030101010101" pitchFamily="2" charset="-122"/>
                <a:cs typeface="Times New Roman" panose="02020603050405020304" pitchFamily="18" charset="0"/>
              </a:rPr>
              <a:t>领导风格类型</a:t>
            </a:r>
            <a:r>
              <a:rPr lang="zh-CN" altLang="en-US" sz="2800" dirty="0">
                <a:ea typeface="等线" panose="02010600030101010101" pitchFamily="2" charset="-122"/>
                <a:cs typeface="Times New Roman" panose="02020603050405020304" pitchFamily="18" charset="0"/>
              </a:rPr>
              <a:t>和</a:t>
            </a:r>
            <a:r>
              <a:rPr lang="zh-CN" altLang="en-US" sz="2800" dirty="0">
                <a:solidFill>
                  <a:srgbClr val="FF0000"/>
                </a:solidFill>
                <a:ea typeface="等线" panose="02010600030101010101" pitchFamily="2" charset="-122"/>
                <a:cs typeface="Times New Roman" panose="02020603050405020304" pitchFamily="18" charset="0"/>
              </a:rPr>
              <a:t>领导行为方式</a:t>
            </a:r>
            <a:r>
              <a:rPr lang="zh-CN" altLang="en-US" sz="2800" dirty="0">
                <a:ea typeface="等线" panose="02010600030101010101" pitchFamily="2" charset="-122"/>
                <a:cs typeface="Times New Roman" panose="02020603050405020304" pitchFamily="18" charset="0"/>
              </a:rPr>
              <a:t>都是不现实的，因为领导的</a:t>
            </a:r>
            <a:r>
              <a:rPr lang="zh-CN" altLang="en-US" sz="2800" dirty="0">
                <a:solidFill>
                  <a:srgbClr val="FF0000"/>
                </a:solidFill>
                <a:ea typeface="等线" panose="02010600030101010101" pitchFamily="2" charset="-122"/>
                <a:cs typeface="Times New Roman" panose="02020603050405020304" pitchFamily="18" charset="0"/>
              </a:rPr>
              <a:t>有效性</a:t>
            </a:r>
            <a:r>
              <a:rPr lang="zh-CN" altLang="en-US" sz="2800" dirty="0">
                <a:ea typeface="等线" panose="02010600030101010101" pitchFamily="2" charset="-122"/>
                <a:cs typeface="Times New Roman" panose="02020603050405020304" pitchFamily="18" charset="0"/>
              </a:rPr>
              <a:t>是由</a:t>
            </a:r>
            <a:r>
              <a:rPr lang="zh-CN" altLang="en-US" sz="2800" dirty="0">
                <a:solidFill>
                  <a:srgbClr val="FF0000"/>
                </a:solidFill>
                <a:ea typeface="等线" panose="02010600030101010101" pitchFamily="2" charset="-122"/>
                <a:cs typeface="Times New Roman" panose="02020603050405020304" pitchFamily="18" charset="0"/>
              </a:rPr>
              <a:t>领导者</a:t>
            </a:r>
            <a:r>
              <a:rPr lang="zh-CN" altLang="en-US" sz="2800" dirty="0">
                <a:ea typeface="等线" panose="02010600030101010101" pitchFamily="2" charset="-122"/>
                <a:cs typeface="Times New Roman" panose="02020603050405020304" pitchFamily="18" charset="0"/>
              </a:rPr>
              <a:t>、</a:t>
            </a:r>
            <a:r>
              <a:rPr lang="zh-CN" altLang="en-US" sz="2800" dirty="0">
                <a:solidFill>
                  <a:srgbClr val="FF0000"/>
                </a:solidFill>
                <a:ea typeface="等线" panose="02010600030101010101" pitchFamily="2" charset="-122"/>
                <a:cs typeface="Times New Roman" panose="02020603050405020304" pitchFamily="18" charset="0"/>
              </a:rPr>
              <a:t>被领导者</a:t>
            </a:r>
            <a:r>
              <a:rPr lang="zh-CN" altLang="en-US" sz="2800" dirty="0">
                <a:ea typeface="等线" panose="02010600030101010101" pitchFamily="2" charset="-122"/>
                <a:cs typeface="Times New Roman" panose="02020603050405020304" pitchFamily="18" charset="0"/>
              </a:rPr>
              <a:t>及其</a:t>
            </a:r>
            <a:r>
              <a:rPr lang="zh-CN" altLang="en-US" sz="2800" dirty="0">
                <a:solidFill>
                  <a:srgbClr val="FF0000"/>
                </a:solidFill>
                <a:ea typeface="等线" panose="02010600030101010101" pitchFamily="2" charset="-122"/>
                <a:cs typeface="Times New Roman" panose="02020603050405020304" pitchFamily="18" charset="0"/>
              </a:rPr>
              <a:t>环境因素</a:t>
            </a:r>
            <a:r>
              <a:rPr lang="zh-CN" altLang="en-US" sz="2800" dirty="0">
                <a:ea typeface="等线" panose="02010600030101010101" pitchFamily="2" charset="-122"/>
                <a:cs typeface="Times New Roman" panose="02020603050405020304" pitchFamily="18" charset="0"/>
              </a:rPr>
              <a:t>等共同决定的，要根据具体情况来确定领导方式，这种观点被称为权变理论或情境理论，著名的研究有</a:t>
            </a:r>
            <a:r>
              <a:rPr lang="zh-CN" altLang="en-US" sz="2800" dirty="0">
                <a:solidFill>
                  <a:srgbClr val="FF0000"/>
                </a:solidFill>
                <a:ea typeface="等线" panose="02010600030101010101" pitchFamily="2" charset="-122"/>
                <a:cs typeface="Times New Roman" panose="02020603050405020304" pitchFamily="18" charset="0"/>
              </a:rPr>
              <a:t>菲德勒模式</a:t>
            </a:r>
            <a:r>
              <a:rPr lang="zh-CN" altLang="en-US" sz="2800" dirty="0">
                <a:ea typeface="等线" panose="02010600030101010101" pitchFamily="2" charset="-122"/>
                <a:cs typeface="Times New Roman" panose="02020603050405020304" pitchFamily="18" charset="0"/>
              </a:rPr>
              <a:t>和</a:t>
            </a:r>
            <a:r>
              <a:rPr lang="zh-CN" altLang="en-US" sz="2800" dirty="0">
                <a:solidFill>
                  <a:srgbClr val="FF0000"/>
                </a:solidFill>
                <a:ea typeface="等线" panose="02010600030101010101" pitchFamily="2" charset="-122"/>
                <a:cs typeface="Times New Roman" panose="02020603050405020304" pitchFamily="18" charset="0"/>
              </a:rPr>
              <a:t>路径</a:t>
            </a:r>
            <a:r>
              <a:rPr lang="en-US" altLang="zh-CN" sz="2800" dirty="0">
                <a:solidFill>
                  <a:srgbClr val="FF0000"/>
                </a:solidFill>
                <a:ea typeface="等线" panose="02010600030101010101" pitchFamily="2" charset="-122"/>
                <a:cs typeface="Times New Roman" panose="02020603050405020304" pitchFamily="18" charset="0"/>
              </a:rPr>
              <a:t>—</a:t>
            </a:r>
            <a:r>
              <a:rPr lang="zh-CN" altLang="en-US" sz="2800" dirty="0">
                <a:solidFill>
                  <a:srgbClr val="FF0000"/>
                </a:solidFill>
                <a:ea typeface="等线" panose="02010600030101010101" pitchFamily="2" charset="-122"/>
                <a:cs typeface="Times New Roman" panose="02020603050405020304" pitchFamily="18" charset="0"/>
              </a:rPr>
              <a:t>目标理论</a:t>
            </a:r>
            <a:r>
              <a:rPr lang="zh-CN" altLang="en-US" sz="2800" dirty="0">
                <a:ea typeface="等线" panose="02010600030101010101" pitchFamily="2" charset="-122"/>
                <a:cs typeface="Times New Roman" panose="02020603050405020304" pitchFamily="18" charset="0"/>
              </a:rPr>
              <a:t>等。</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16632"/>
            <a:ext cx="7940817" cy="4994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75521" y="5110685"/>
            <a:ext cx="8479279" cy="1723549"/>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000" b="1" dirty="0">
                <a:solidFill>
                  <a:srgbClr val="FF0000"/>
                </a:solidFill>
                <a:latin typeface="楷体_GB2312" pitchFamily="49" charset="-122"/>
                <a:ea typeface="楷体_GB2312" pitchFamily="49" charset="-122"/>
              </a:rPr>
              <a:t>领导的有效性完全取决于其领导风格是否与所处情境的匹配性。</a:t>
            </a:r>
            <a:r>
              <a:rPr kumimoji="1" lang="zh-CN" altLang="en-US" sz="2000" dirty="0">
                <a:latin typeface="Times New Roman" panose="02020603050405020304" pitchFamily="18" charset="0"/>
                <a:ea typeface="等线" panose="02010600030101010101" pitchFamily="2" charset="-122"/>
                <a:cs typeface="Times New Roman" panose="02020603050405020304" pitchFamily="18" charset="0"/>
              </a:rPr>
              <a:t>由于领导者无法轻易改变自己的领导风格，要么挑选合适的领导者适应情境，要么改变情境以适应领导者。</a:t>
            </a:r>
          </a:p>
          <a:p>
            <a:endParaRPr kumimoji="1"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458" y="260648"/>
            <a:ext cx="814220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8148" y="548680"/>
            <a:ext cx="8145992" cy="5050678"/>
          </a:xfrm>
          <a:prstGeom prst="rect">
            <a:avLst/>
          </a:prstGeom>
          <a:noFill/>
        </p:spPr>
        <p:txBody>
          <a:bodyPr wrap="square" rtlCol="0">
            <a:spAutoFit/>
          </a:bodyPr>
          <a:lstStyle/>
          <a:p>
            <a:pPr marL="457200" indent="-457200">
              <a:lnSpc>
                <a:spcPct val="127000"/>
              </a:lnSpc>
              <a:spcBef>
                <a:spcPts val="600"/>
              </a:spcBef>
              <a:buFont typeface="Wingdings" panose="05000000000000000000" pitchFamily="2" charset="2"/>
              <a:buChar char="Ø"/>
            </a:pPr>
            <a:r>
              <a:rPr lang="zh-CN" altLang="en-US"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案例</a:t>
            </a:r>
            <a:r>
              <a:rPr lang="en-US" altLang="zh-CN"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a:t>
            </a:r>
            <a:r>
              <a:rPr lang="zh-CN" altLang="en-US"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老张，公司老员工，通过大家民主推荐，当选为财务主管。很明显，老张既然是大家民主推荐，说明他与成员关系怎么样？好对吧。所以是在</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1-4</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区间，任务结构来看，财务主管的工作大多时候是比较结构化的，所以任务结构高，类型缩小为</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，职位权力来讲，其实影响不大了，</a:t>
            </a:r>
            <a:endParaRPr lang="en-US" altLang="zh-CN" sz="2800" dirty="0">
              <a:latin typeface="Times New Roman" panose="02020603050405020304" pitchFamily="18" charset="0"/>
              <a:ea typeface="等线" panose="02010600030101010101" pitchFamily="2" charset="-122"/>
              <a:cs typeface="Times New Roman" panose="02020603050405020304" pitchFamily="18" charset="0"/>
            </a:endParaRPr>
          </a:p>
          <a:p>
            <a:pPr marL="457200" indent="-457200">
              <a:lnSpc>
                <a:spcPct val="127000"/>
              </a:lnSpc>
              <a:spcBef>
                <a:spcPts val="600"/>
              </a:spcBef>
              <a:buFont typeface="Wingdings" panose="05000000000000000000" pitchFamily="2" charset="2"/>
              <a:buChar char="Ø"/>
            </a:pP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这时候可以看出，如果老张是任务导向型领导，则其处在有利位置，绩效好；如果是关系导向型，则处在较差位置，绩效也会差。</a:t>
            </a:r>
            <a:endParaRPr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6408" y="116633"/>
            <a:ext cx="8496944" cy="5924699"/>
          </a:xfrm>
          <a:prstGeom prst="rect">
            <a:avLst/>
          </a:prstGeom>
          <a:noFill/>
        </p:spPr>
        <p:txBody>
          <a:bodyPr wrap="square" rtlCol="0">
            <a:spAutoFit/>
          </a:bodyPr>
          <a:lstStyle/>
          <a:p>
            <a:pPr marL="457200" indent="-457200">
              <a:spcBef>
                <a:spcPts val="600"/>
              </a:spcBef>
              <a:buFont typeface="Wingdings" panose="05000000000000000000" pitchFamily="2" charset="2"/>
              <a:buChar char="Ø"/>
            </a:pPr>
            <a:r>
              <a:rPr lang="zh-CN" altLang="en-US"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案例</a:t>
            </a:r>
            <a:r>
              <a:rPr lang="en-US" altLang="zh-CN"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B</a:t>
            </a:r>
            <a:r>
              <a:rPr lang="zh-CN" altLang="en-US" sz="2800"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老李，临危受命，空降到公司做市场总监，负责挽救西部市场，既然是空降，与员工关系肯定不好，所以类型是</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5-8</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类，任务结果低还是高？市场部，又是临危受命，任务不明确，结构化程度低，所以是在</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7</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8</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区间。</a:t>
            </a:r>
            <a:endParaRPr lang="en-US" altLang="zh-CN" sz="2800" dirty="0">
              <a:latin typeface="Times New Roman" panose="02020603050405020304" pitchFamily="18" charset="0"/>
              <a:ea typeface="等线" panose="02010600030101010101" pitchFamily="2" charset="-122"/>
              <a:cs typeface="Times New Roman" panose="02020603050405020304" pitchFamily="18" charset="0"/>
            </a:endParaRPr>
          </a:p>
          <a:p>
            <a:pPr marL="457200" indent="-457200">
              <a:spcBef>
                <a:spcPts val="600"/>
              </a:spcBef>
              <a:buFont typeface="Wingdings" panose="05000000000000000000" pitchFamily="2" charset="2"/>
              <a:buChar char="Ø"/>
            </a:pPr>
            <a:r>
              <a:rPr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如果任务导向，工作绩效会好，如果是关系导向，绩效会差。</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也就是说，如果老李是一个重视工作任务和工作的绩效，不太重视和员工之间的关系这样的领导，那么工作绩效会很好。如果老李是一个侧重于关心员工感受，协调员工关系，而不注重绩效的领导，那么绩效就会比较差。</a:t>
            </a:r>
            <a:endParaRPr lang="en-US" altLang="zh-CN" sz="2800" dirty="0">
              <a:latin typeface="Times New Roman" panose="02020603050405020304" pitchFamily="18" charset="0"/>
              <a:ea typeface="等线" panose="02010600030101010101" pitchFamily="2" charset="-122"/>
              <a:cs typeface="Times New Roman" panose="02020603050405020304" pitchFamily="18" charset="0"/>
            </a:endParaRPr>
          </a:p>
          <a:p>
            <a:pPr marL="457200" indent="-457200">
              <a:spcBef>
                <a:spcPts val="600"/>
              </a:spcBef>
              <a:buFont typeface="Wingdings" panose="05000000000000000000" pitchFamily="2" charset="2"/>
              <a:buChar char="Ø"/>
            </a:pPr>
            <a:r>
              <a:rPr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因为领导的风格很难改变，所以遇到这样的情况，我们要么只有改变情境变量，要么只有更换领导者。</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88640"/>
            <a:ext cx="9033853"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57375" y="1196975"/>
            <a:ext cx="8613775" cy="4935855"/>
          </a:xfrm>
          <a:prstGeom prst="rect">
            <a:avLst/>
          </a:prstGeom>
          <a:noFill/>
        </p:spPr>
        <p:txBody>
          <a:bodyPr wrap="square" rtlCol="0">
            <a:noAutofit/>
          </a:bodyPr>
          <a:lstStyle/>
          <a:p>
            <a:pPr indent="0" fontAlgn="auto">
              <a:spcBef>
                <a:spcPts val="600"/>
              </a:spcBef>
            </a:pPr>
            <a:r>
              <a:rPr lang="zh-CN" altLang="en-US" sz="3600" b="1">
                <a:latin typeface="Times New Roman" panose="02020603050405020304" pitchFamily="18" charset="0"/>
                <a:cs typeface="Times New Roman" panose="02020603050405020304" pitchFamily="18" charset="0"/>
              </a:rPr>
              <a:t>一、选择题（10×1=10分）</a:t>
            </a:r>
          </a:p>
          <a:p>
            <a:pPr indent="0" fontAlgn="auto">
              <a:spcBef>
                <a:spcPts val="600"/>
              </a:spcBef>
            </a:pPr>
            <a:r>
              <a:rPr lang="zh-CN" altLang="en-US" sz="2800">
                <a:latin typeface="Times New Roman" panose="02020603050405020304" pitchFamily="18" charset="0"/>
                <a:cs typeface="Times New Roman" panose="02020603050405020304" pitchFamily="18" charset="0"/>
              </a:rPr>
              <a:t>1.在进行行为归因时，个体有一种倾向就是把自己的成功归因于内部因素，而把失败归因于外部因素，这被称为（    ）。</a:t>
            </a:r>
          </a:p>
          <a:p>
            <a:pPr indent="0" fontAlgn="auto">
              <a:spcBef>
                <a:spcPts val="600"/>
              </a:spcBef>
            </a:pPr>
            <a:r>
              <a:rPr lang="zh-CN" altLang="en-US" sz="2800">
                <a:solidFill>
                  <a:srgbClr val="FF0000"/>
                </a:solidFill>
                <a:highlight>
                  <a:srgbClr val="FFFF00"/>
                </a:highlight>
                <a:latin typeface="Times New Roman" panose="02020603050405020304" pitchFamily="18" charset="0"/>
                <a:cs typeface="Times New Roman" panose="02020603050405020304" pitchFamily="18" charset="0"/>
              </a:rPr>
              <a:t>A 自我服务偏见</a:t>
            </a:r>
            <a:r>
              <a:rPr lang="zh-CN" altLang="en-US" sz="2800">
                <a:latin typeface="Times New Roman" panose="02020603050405020304" pitchFamily="18" charset="0"/>
                <a:cs typeface="Times New Roman" panose="02020603050405020304" pitchFamily="18" charset="0"/>
              </a:rPr>
              <a:t>    B 基本归因错误    </a:t>
            </a:r>
          </a:p>
          <a:p>
            <a:pPr indent="0" fontAlgn="auto">
              <a:spcBef>
                <a:spcPts val="600"/>
              </a:spcBef>
            </a:pPr>
            <a:r>
              <a:rPr lang="zh-CN" altLang="en-US" sz="2800">
                <a:latin typeface="Times New Roman" panose="02020603050405020304" pitchFamily="18" charset="0"/>
                <a:cs typeface="Times New Roman" panose="02020603050405020304" pitchFamily="18" charset="0"/>
              </a:rPr>
              <a:t>C 单线索归因   D 多线索归因</a:t>
            </a:r>
          </a:p>
          <a:p>
            <a:pPr indent="0" algn="l" fontAlgn="auto">
              <a:spcBef>
                <a:spcPts val="600"/>
              </a:spcBef>
              <a:buClrTx/>
              <a:buSzTx/>
              <a:buFontTx/>
            </a:pPr>
            <a:r>
              <a:rPr lang="zh-CN" altLang="en-US" sz="3600" b="1">
                <a:latin typeface="Times New Roman" panose="02020603050405020304" pitchFamily="18" charset="0"/>
                <a:cs typeface="Times New Roman" panose="02020603050405020304" pitchFamily="18" charset="0"/>
              </a:rPr>
              <a:t>二、正误判断（10×1=10分）（正确的打“√”、错误的打“×”）</a:t>
            </a:r>
          </a:p>
          <a:p>
            <a:pPr indent="0" fontAlgn="auto">
              <a:spcBef>
                <a:spcPts val="600"/>
              </a:spcBef>
            </a:pPr>
            <a:r>
              <a:rPr lang="zh-CN" altLang="en-US" sz="2800">
                <a:latin typeface="Times New Roman" panose="02020603050405020304" pitchFamily="18" charset="0"/>
                <a:cs typeface="Times New Roman" panose="02020603050405020304" pitchFamily="18" charset="0"/>
              </a:rPr>
              <a:t>1.管理从本质上而言是一种手段。（√）</a:t>
            </a:r>
          </a:p>
        </p:txBody>
      </p:sp>
      <p:sp>
        <p:nvSpPr>
          <p:cNvPr id="4" name="标题 1"/>
          <p:cNvSpPr txBox="1"/>
          <p:nvPr>
            <p:custDataLst>
              <p:tags r:id="rId1"/>
            </p:custDataLst>
          </p:nvPr>
        </p:nvSpPr>
        <p:spPr>
          <a:xfrm>
            <a:off x="2506980" y="0"/>
            <a:ext cx="5440680" cy="800735"/>
          </a:xfrm>
          <a:prstGeom prst="rect">
            <a:avLst/>
          </a:prstGeom>
        </p:spPr>
        <p:txBody>
          <a:bodyPr vert="horz" lIns="91440" tIns="45720" rIns="91440" bIns="0" rtlCol="0" anchor="ctr" anchorCtr="0">
            <a:noAutofit/>
          </a:bodyPr>
          <a:lstStyle>
            <a:lvl1pPr algn="l" defTabSz="914400" rtl="0" eaLnBrk="1" latinLnBrk="0" hangingPunct="1">
              <a:lnSpc>
                <a:spcPct val="90000"/>
              </a:lnSpc>
              <a:spcBef>
                <a:spcPct val="0"/>
              </a:spcBef>
              <a:buNone/>
              <a:defRPr lang="zh-CN" altLang="en-US" sz="2800" b="1" kern="1200" spc="100" baseline="0" dirty="0">
                <a:solidFill>
                  <a:schemeClr val="tx2">
                    <a:lumMod val="50000"/>
                  </a:schemeClr>
                </a:solidFill>
                <a:latin typeface="+mj-ea"/>
                <a:ea typeface="+mj-ea"/>
                <a:cs typeface="+mn-cs"/>
              </a:defRPr>
            </a:lvl1pPr>
          </a:lstStyle>
          <a:p>
            <a:pPr lvl="0" algn="ctr"/>
            <a:r>
              <a:rPr sz="4000" dirty="0">
                <a:solidFill>
                  <a:srgbClr val="FF0000"/>
                </a:solidFill>
                <a:highlight>
                  <a:srgbClr val="FFFF00"/>
                </a:highlight>
                <a:latin typeface="华文仿宋" panose="02010600040101010101" charset="-122"/>
                <a:ea typeface="华文仿宋" panose="02010600040101010101" charset="-122"/>
                <a:cs typeface="Times New Roman" panose="02020603050405020304" pitchFamily="18" charset="0"/>
              </a:rPr>
              <a:t>期末考试题型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977777"/>
            <a:ext cx="3703265" cy="453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19537" y="260649"/>
            <a:ext cx="7109639" cy="984885"/>
          </a:xfrm>
          <a:prstGeom prst="rect">
            <a:avLst/>
          </a:prstGeom>
          <a:noFill/>
        </p:spPr>
        <p:txBody>
          <a:bodyPr wrap="none" rtlCol="0">
            <a:spAutoFit/>
          </a:bodyPr>
          <a:lstStyle/>
          <a:p>
            <a:r>
              <a:rPr lang="zh-CN" altLang="en-US" sz="40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40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2</a:t>
            </a:r>
            <a:r>
              <a:rPr lang="zh-CN" altLang="en-US" sz="40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4000" dirty="0">
                <a:latin typeface="Times New Roman" panose="02020603050405020304" pitchFamily="18" charset="0"/>
                <a:ea typeface="等线" panose="02010600030101010101" pitchFamily="2" charset="-122"/>
                <a:cs typeface="Times New Roman" panose="02020603050405020304" pitchFamily="18" charset="0"/>
              </a:rPr>
              <a:t>布兰查德的情境领导理论</a:t>
            </a:r>
          </a:p>
          <a:p>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953" y="1245534"/>
            <a:ext cx="4927129" cy="4343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916832"/>
            <a:ext cx="7488832"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63554" y="332656"/>
            <a:ext cx="7920879" cy="1600438"/>
          </a:xfrm>
          <a:prstGeom prst="rect">
            <a:avLst/>
          </a:prstGeom>
          <a:noFill/>
        </p:spPr>
        <p:txBody>
          <a:bodyPr wrap="square" rtlCol="0">
            <a:spAutoFit/>
          </a:bodyPr>
          <a:lstStyle/>
          <a:p>
            <a:r>
              <a:rPr lang="zh-CN" altLang="en-US" sz="40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40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2</a:t>
            </a:r>
            <a:r>
              <a:rPr lang="zh-CN" altLang="en-US" sz="40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4000" dirty="0">
                <a:latin typeface="Times New Roman" panose="02020603050405020304" pitchFamily="18" charset="0"/>
                <a:ea typeface="等线" panose="02010600030101010101" pitchFamily="2" charset="-122"/>
                <a:cs typeface="Times New Roman" panose="02020603050405020304" pitchFamily="18" charset="0"/>
              </a:rPr>
              <a:t>布兰查德的情境领导理论</a:t>
            </a:r>
            <a:r>
              <a:rPr lang="en-US" altLang="zh-CN" sz="40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40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领导寿命循环理论</a:t>
            </a:r>
            <a:r>
              <a:rPr lang="en-US" altLang="zh-CN" sz="40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en-US" sz="4000" dirty="0">
              <a:latin typeface="Times New Roman" panose="02020603050405020304" pitchFamily="18" charset="0"/>
              <a:ea typeface="等线"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718" y="31282"/>
            <a:ext cx="4464496" cy="6145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6001" y="620366"/>
            <a:ext cx="2545251" cy="5133457"/>
          </a:xfrm>
          <a:prstGeom prst="rect">
            <a:avLst/>
          </a:prstGeom>
          <a:noFill/>
        </p:spPr>
        <p:txBody>
          <a:bodyPr wrap="square" rtlCol="0">
            <a:spAutoFit/>
          </a:bodyPr>
          <a:lstStyle/>
          <a:p>
            <a:pPr>
              <a:lnSpc>
                <a:spcPct val="117000"/>
              </a:lnSpc>
            </a:pPr>
            <a:r>
              <a:rPr lang="zh-CN" altLang="en-US" sz="2800" dirty="0">
                <a:latin typeface="等线" panose="02010600030101010101" pitchFamily="2" charset="-122"/>
                <a:ea typeface="等线" panose="02010600030101010101" pitchFamily="2" charset="-122"/>
              </a:rPr>
              <a:t>领导者的领导方式，应同下属员工的成熟程度相适应，在下属员工渐趋成熟时，领导者依据下属的成熟水平选择正确的领导风格取得成功。</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448" y="1900143"/>
            <a:ext cx="1847048" cy="253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ChangeArrowheads="1"/>
          </p:cNvSpPr>
          <p:nvPr/>
        </p:nvSpPr>
        <p:spPr bwMode="auto">
          <a:xfrm>
            <a:off x="2063751" y="404664"/>
            <a:ext cx="8424863" cy="592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en-US" altLang="zh-CN" sz="4000" b="1" dirty="0">
                <a:highlight>
                  <a:srgbClr val="FFFF00"/>
                </a:highlight>
                <a:latin typeface="Times New Roman" panose="02020603050405020304" pitchFamily="18" charset="0"/>
                <a:cs typeface="Times New Roman" panose="02020603050405020304" pitchFamily="18" charset="0"/>
              </a:rPr>
              <a:t>3. </a:t>
            </a:r>
            <a:r>
              <a:rPr kumimoji="1" lang="zh-CN" altLang="en-US" sz="4000" dirty="0">
                <a:highlight>
                  <a:srgbClr val="FFFF00"/>
                </a:highlight>
                <a:latin typeface="Times New Roman" panose="02020603050405020304" pitchFamily="18" charset="0"/>
                <a:ea typeface="等线" panose="02010600030101010101" pitchFamily="2" charset="-122"/>
                <a:cs typeface="Times New Roman" panose="02020603050405020304" pitchFamily="18" charset="0"/>
              </a:rPr>
              <a:t>通路</a:t>
            </a:r>
            <a:r>
              <a:rPr kumimoji="1" lang="en-US" altLang="zh-CN" sz="4000" dirty="0">
                <a:highlight>
                  <a:srgbClr val="FFFF00"/>
                </a:highlight>
                <a:latin typeface="Times New Roman" panose="02020603050405020304" pitchFamily="18" charset="0"/>
                <a:ea typeface="等线" panose="02010600030101010101" pitchFamily="2" charset="-122"/>
                <a:cs typeface="Times New Roman" panose="02020603050405020304" pitchFamily="18" charset="0"/>
              </a:rPr>
              <a:t>—</a:t>
            </a:r>
            <a:r>
              <a:rPr kumimoji="1" lang="zh-CN" altLang="en-US" sz="4000" dirty="0">
                <a:highlight>
                  <a:srgbClr val="FFFF00"/>
                </a:highlight>
                <a:latin typeface="Times New Roman" panose="02020603050405020304" pitchFamily="18" charset="0"/>
                <a:ea typeface="等线" panose="02010600030101010101" pitchFamily="2" charset="-122"/>
                <a:cs typeface="Times New Roman" panose="02020603050405020304" pitchFamily="18" charset="0"/>
              </a:rPr>
              <a:t>目标理论</a:t>
            </a:r>
            <a:endParaRPr kumimoji="1" lang="en-US" altLang="zh-CN" sz="4000" dirty="0">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a:p>
            <a:pPr marL="457200" indent="-457200">
              <a:lnSpc>
                <a:spcPct val="130000"/>
              </a:lnSpc>
              <a:buFont typeface="Wingdings" panose="05000000000000000000" pitchFamily="2" charset="2"/>
              <a:buChar char="n"/>
            </a:pP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该理论是动机期望理论的发展。通路</a:t>
            </a:r>
            <a:r>
              <a:rPr kumimoji="1" lang="en-US" altLang="zh-CN" sz="2800" dirty="0">
                <a:latin typeface="Times New Roman" panose="02020603050405020304" pitchFamily="18" charset="0"/>
                <a:ea typeface="等线" panose="02010600030101010101" pitchFamily="2" charset="-122"/>
                <a:cs typeface="Times New Roman" panose="02020603050405020304" pitchFamily="18" charset="0"/>
              </a:rPr>
              <a:t>—</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目标理论认为，领导者要能激励部下，必须解决</a:t>
            </a:r>
            <a:r>
              <a:rPr kumimoji="1" lang="zh-CN" altLang="en-US" sz="2800"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三个问题</a:t>
            </a:r>
            <a:r>
              <a:rPr kumimoji="1" lang="zh-CN" altLang="en-US" sz="2800" dirty="0">
                <a:highlight>
                  <a:srgbClr val="FFFF00"/>
                </a:highlight>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endParaRPr>
          </a:p>
          <a:p>
            <a:pPr marL="457200" indent="-457200">
              <a:lnSpc>
                <a:spcPct val="130000"/>
              </a:lnSpc>
              <a:buFont typeface="Wingdings" panose="05000000000000000000" pitchFamily="2" charset="2"/>
              <a:buChar char="Ø"/>
            </a:pPr>
            <a:r>
              <a:rPr kumimoji="1" lang="zh-CN" altLang="en-US" sz="2800"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一是</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使部下认识到实现目标后所能获得的</a:t>
            </a:r>
            <a:r>
              <a:rPr kumimoji="1"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利益</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a:t>
            </a:r>
          </a:p>
          <a:p>
            <a:pPr marL="457200" indent="-457200">
              <a:lnSpc>
                <a:spcPct val="130000"/>
              </a:lnSpc>
              <a:buFont typeface="Wingdings" panose="05000000000000000000" pitchFamily="2" charset="2"/>
              <a:buChar char="Ø"/>
            </a:pPr>
            <a:r>
              <a:rPr kumimoji="1" lang="zh-CN" altLang="en-US" sz="2800"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二是</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提高部下对实现目标的</a:t>
            </a:r>
            <a:r>
              <a:rPr kumimoji="1"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可能性的认识</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a:t>
            </a:r>
          </a:p>
          <a:p>
            <a:pPr marL="457200" indent="-457200">
              <a:lnSpc>
                <a:spcPct val="130000"/>
              </a:lnSpc>
              <a:buFont typeface="Wingdings" panose="05000000000000000000" pitchFamily="2" charset="2"/>
              <a:buChar char="Ø"/>
            </a:pPr>
            <a:r>
              <a:rPr kumimoji="1" lang="zh-CN" altLang="en-US" sz="2800"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三是</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要使部下在工作中得到满足，以刺激他们的</a:t>
            </a:r>
            <a:r>
              <a:rPr kumimoji="1" lang="zh-CN" altLang="en-US" sz="28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工作动机</a:t>
            </a: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a:t>
            </a:r>
          </a:p>
          <a:p>
            <a:pPr marL="457200" indent="-457200">
              <a:lnSpc>
                <a:spcPct val="130000"/>
              </a:lnSpc>
              <a:buFont typeface="Wingdings" panose="05000000000000000000" pitchFamily="2" charset="2"/>
              <a:buChar char="n"/>
            </a:pPr>
            <a:r>
              <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rPr>
              <a:t>为了实现上述目标，需要根据部下和环境状况应采取不同的领导方式。</a:t>
            </a:r>
          </a:p>
          <a:p>
            <a:pPr marL="457200" indent="-457200">
              <a:lnSpc>
                <a:spcPct val="130000"/>
              </a:lnSpc>
              <a:buFont typeface="Wingdings" panose="05000000000000000000" pitchFamily="2" charset="2"/>
              <a:buChar char="Ø"/>
            </a:pPr>
            <a:endParaRPr kumimoji="1" lang="zh-CN" altLang="en-US" sz="2800" dirty="0">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116633"/>
            <a:ext cx="7956376" cy="580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56823" y="767"/>
            <a:ext cx="3744416" cy="2169825"/>
          </a:xfrm>
          <a:prstGeom prst="rect">
            <a:avLst/>
          </a:prstGeom>
          <a:noFill/>
        </p:spPr>
        <p:txBody>
          <a:bodyPr wrap="square" rtlCol="0">
            <a:spAutoFit/>
          </a:bodyPr>
          <a:lstStyle/>
          <a:p>
            <a:r>
              <a:rPr lang="zh-CN" altLang="en-US" sz="2800" dirty="0">
                <a:solidFill>
                  <a:srgbClr val="FF0000"/>
                </a:solidFill>
                <a:highlight>
                  <a:srgbClr val="FFFF00"/>
                </a:highlight>
                <a:latin typeface="等线" panose="02010600030101010101" pitchFamily="2" charset="-122"/>
                <a:ea typeface="等线" panose="02010600030101010101" pitchFamily="2" charset="-122"/>
              </a:rPr>
              <a:t>路径</a:t>
            </a:r>
            <a:r>
              <a:rPr lang="en-US" altLang="zh-CN" sz="2800" dirty="0">
                <a:solidFill>
                  <a:srgbClr val="FF0000"/>
                </a:solidFill>
                <a:highlight>
                  <a:srgbClr val="FFFF00"/>
                </a:highlight>
                <a:latin typeface="等线" panose="02010600030101010101" pitchFamily="2" charset="-122"/>
                <a:ea typeface="等线" panose="02010600030101010101" pitchFamily="2" charset="-122"/>
              </a:rPr>
              <a:t>—</a:t>
            </a:r>
            <a:r>
              <a:rPr lang="zh-CN" altLang="en-US" sz="2800" dirty="0">
                <a:solidFill>
                  <a:srgbClr val="FF0000"/>
                </a:solidFill>
                <a:highlight>
                  <a:srgbClr val="FFFF00"/>
                </a:highlight>
                <a:latin typeface="等线" panose="02010600030101010101" pitchFamily="2" charset="-122"/>
                <a:ea typeface="等线" panose="02010600030101010101" pitchFamily="2" charset="-122"/>
              </a:rPr>
              <a:t>目标理论</a:t>
            </a:r>
            <a:endParaRPr lang="en-US" altLang="zh-CN" sz="2800" dirty="0">
              <a:solidFill>
                <a:srgbClr val="FF0000"/>
              </a:solidFill>
              <a:highlight>
                <a:srgbClr val="FFFF00"/>
              </a:highlight>
              <a:latin typeface="等线" panose="02010600030101010101" pitchFamily="2" charset="-122"/>
              <a:ea typeface="等线" panose="02010600030101010101" pitchFamily="2" charset="-122"/>
            </a:endParaRPr>
          </a:p>
          <a:p>
            <a:pPr>
              <a:spcBef>
                <a:spcPts val="600"/>
              </a:spcBef>
            </a:pPr>
            <a:r>
              <a:rPr lang="zh-CN" altLang="en-US" sz="2800" dirty="0">
                <a:latin typeface="等线" panose="02010600030101010101" pitchFamily="2" charset="-122"/>
                <a:ea typeface="等线" panose="02010600030101010101" pitchFamily="2" charset="-122"/>
              </a:rPr>
              <a:t>领导者的工作是帮助下属实现他们的目标，并提供必需的指导或支持。</a:t>
            </a:r>
            <a:endParaRPr lang="en-US" altLang="zh-CN" sz="2800" dirty="0">
              <a:latin typeface="等线" panose="02010600030101010101" pitchFamily="2" charset="-122"/>
              <a:ea typeface="等线" panose="02010600030101010101" pitchFamily="2" charset="-122"/>
            </a:endParaRPr>
          </a:p>
          <a:p>
            <a:endParaRPr lang="zh-CN" altLang="en-US" dirty="0"/>
          </a:p>
        </p:txBody>
      </p:sp>
      <p:sp>
        <p:nvSpPr>
          <p:cNvPr id="3" name="TextBox 2"/>
          <p:cNvSpPr txBox="1"/>
          <p:nvPr/>
        </p:nvSpPr>
        <p:spPr>
          <a:xfrm>
            <a:off x="1689068" y="4581128"/>
            <a:ext cx="3470829" cy="1231106"/>
          </a:xfrm>
          <a:prstGeom prst="rect">
            <a:avLst/>
          </a:prstGeom>
          <a:noFill/>
        </p:spPr>
        <p:txBody>
          <a:bodyPr wrap="square" rtlCol="0">
            <a:spAutoFit/>
          </a:bodyPr>
          <a:lstStyle/>
          <a:p>
            <a:r>
              <a:rPr lang="zh-CN" altLang="en-US" sz="2800" dirty="0">
                <a:solidFill>
                  <a:srgbClr val="FF0000"/>
                </a:solidFill>
                <a:highlight>
                  <a:srgbClr val="FFFF00"/>
                </a:highlight>
                <a:latin typeface="等线" panose="02010600030101010101" pitchFamily="2" charset="-122"/>
                <a:ea typeface="等线" panose="02010600030101010101" pitchFamily="2" charset="-122"/>
              </a:rPr>
              <a:t>领导者在不同的时候采用不同的领导风格。</a:t>
            </a:r>
            <a:endParaRPr lang="zh-CN" altLang="en-US" sz="2800" dirty="0">
              <a:solidFill>
                <a:srgbClr val="FF0000"/>
              </a:solidFill>
              <a:latin typeface="等线" panose="02010600030101010101" pitchFamily="2" charset="-122"/>
              <a:ea typeface="等线" panose="02010600030101010101" pitchFamily="2" charset="-122"/>
            </a:endParaRPr>
          </a:p>
          <a:p>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1822450" y="228601"/>
            <a:ext cx="8540750" cy="608013"/>
          </a:xfrm>
        </p:spPr>
        <p:txBody>
          <a:bodyPr>
            <a:normAutofit fontScale="90000"/>
          </a:bodyPr>
          <a:lstStyle/>
          <a:p>
            <a:pPr eaLnBrk="1" hangingPunct="1"/>
            <a:r>
              <a:rPr lang="en-US" altLang="zh-CN" b="1">
                <a:highlight>
                  <a:srgbClr val="FFFF00"/>
                </a:highlight>
                <a:latin typeface="楷体_GB2312" pitchFamily="49" charset="-122"/>
                <a:ea typeface="楷体_GB2312" pitchFamily="49" charset="-122"/>
              </a:rPr>
              <a:t>4.4.4 </a:t>
            </a:r>
            <a:r>
              <a:rPr lang="zh-CN" altLang="en-US" b="1">
                <a:highlight>
                  <a:srgbClr val="FFFF00"/>
                </a:highlight>
                <a:latin typeface="楷体_GB2312" pitchFamily="49" charset="-122"/>
                <a:ea typeface="楷体_GB2312" pitchFamily="49" charset="-122"/>
              </a:rPr>
              <a:t>领导理论的新进展</a:t>
            </a:r>
          </a:p>
        </p:txBody>
      </p:sp>
      <p:sp>
        <p:nvSpPr>
          <p:cNvPr id="52227" name="Rectangle 3"/>
          <p:cNvSpPr>
            <a:spLocks noGrp="1" noRot="1" noChangeArrowheads="1"/>
          </p:cNvSpPr>
          <p:nvPr>
            <p:ph type="body" idx="1"/>
          </p:nvPr>
        </p:nvSpPr>
        <p:spPr>
          <a:xfrm>
            <a:off x="2135188" y="1412875"/>
            <a:ext cx="7993260" cy="4205288"/>
          </a:xfrm>
        </p:spPr>
        <p:txBody>
          <a:bodyPr/>
          <a:lstStyle/>
          <a:p>
            <a:pPr marL="457200" indent="-457200">
              <a:lnSpc>
                <a:spcPct val="150000"/>
              </a:lnSpc>
              <a:buFont typeface="Wingdings" panose="05000000000000000000" pitchFamily="2" charset="2"/>
              <a:buChar char="n"/>
            </a:pPr>
            <a:r>
              <a:rPr lang="en-US" altLang="zh-CN" sz="2800" dirty="0">
                <a:ea typeface="楷体_GB2312" pitchFamily="49" charset="-122"/>
                <a:cs typeface="Times New Roman" panose="02020603050405020304" pitchFamily="18" charset="0"/>
              </a:rPr>
              <a:t>20</a:t>
            </a:r>
            <a:r>
              <a:rPr lang="zh-CN" altLang="en-US" sz="2800" dirty="0">
                <a:ea typeface="楷体_GB2312" pitchFamily="49" charset="-122"/>
                <a:cs typeface="Times New Roman" panose="02020603050405020304" pitchFamily="18" charset="0"/>
              </a:rPr>
              <a:t>世纪</a:t>
            </a:r>
            <a:r>
              <a:rPr lang="en-US" altLang="zh-CN" sz="2800" dirty="0">
                <a:ea typeface="楷体_GB2312" pitchFamily="49" charset="-122"/>
                <a:cs typeface="Times New Roman" panose="02020603050405020304" pitchFamily="18" charset="0"/>
              </a:rPr>
              <a:t>70</a:t>
            </a:r>
            <a:r>
              <a:rPr lang="zh-CN" altLang="en-US" sz="2800" dirty="0">
                <a:ea typeface="楷体_GB2312" pitchFamily="49" charset="-122"/>
                <a:cs typeface="Times New Roman" panose="02020603050405020304" pitchFamily="18" charset="0"/>
              </a:rPr>
              <a:t>年代末以来，一些学者在领导概念的</a:t>
            </a:r>
            <a:r>
              <a:rPr lang="zh-CN" altLang="en-US" sz="2800" dirty="0">
                <a:solidFill>
                  <a:srgbClr val="FF0000"/>
                </a:solidFill>
                <a:ea typeface="楷体_GB2312" pitchFamily="49" charset="-122"/>
                <a:cs typeface="Times New Roman" panose="02020603050405020304" pitchFamily="18" charset="0"/>
              </a:rPr>
              <a:t>界定</a:t>
            </a:r>
            <a:r>
              <a:rPr lang="zh-CN" altLang="en-US" sz="2800" dirty="0">
                <a:ea typeface="楷体_GB2312" pitchFamily="49" charset="-122"/>
                <a:cs typeface="Times New Roman" panose="02020603050405020304" pitchFamily="18" charset="0"/>
              </a:rPr>
              <a:t>、</a:t>
            </a:r>
            <a:r>
              <a:rPr lang="zh-CN" altLang="en-US" sz="2800" dirty="0">
                <a:solidFill>
                  <a:srgbClr val="FF0000"/>
                </a:solidFill>
                <a:ea typeface="楷体_GB2312" pitchFamily="49" charset="-122"/>
                <a:cs typeface="Times New Roman" panose="02020603050405020304" pitchFamily="18" charset="0"/>
              </a:rPr>
              <a:t>研究对象</a:t>
            </a:r>
            <a:r>
              <a:rPr lang="zh-CN" altLang="en-US" sz="2800" dirty="0">
                <a:ea typeface="楷体_GB2312" pitchFamily="49" charset="-122"/>
                <a:cs typeface="Times New Roman" panose="02020603050405020304" pitchFamily="18" charset="0"/>
              </a:rPr>
              <a:t>和</a:t>
            </a:r>
            <a:r>
              <a:rPr lang="zh-CN" altLang="en-US" sz="2800" dirty="0">
                <a:solidFill>
                  <a:srgbClr val="FF0000"/>
                </a:solidFill>
                <a:ea typeface="楷体_GB2312" pitchFamily="49" charset="-122"/>
                <a:cs typeface="Times New Roman" panose="02020603050405020304" pitchFamily="18" charset="0"/>
              </a:rPr>
              <a:t>研究方法</a:t>
            </a:r>
            <a:r>
              <a:rPr lang="zh-CN" altLang="en-US" sz="2800" dirty="0">
                <a:ea typeface="楷体_GB2312" pitchFamily="49" charset="-122"/>
                <a:cs typeface="Times New Roman" panose="02020603050405020304" pitchFamily="18" charset="0"/>
              </a:rPr>
              <a:t>上都超越了以往的研究，提出了一些新的领导理论。</a:t>
            </a:r>
          </a:p>
          <a:p>
            <a:pPr marL="457200" indent="-457200">
              <a:lnSpc>
                <a:spcPct val="150000"/>
              </a:lnSpc>
              <a:buFont typeface="Wingdings" panose="05000000000000000000" pitchFamily="2" charset="2"/>
              <a:buChar char="n"/>
            </a:pPr>
            <a:r>
              <a:rPr lang="zh-CN" altLang="en-US" sz="2800" dirty="0">
                <a:ea typeface="楷体_GB2312" pitchFamily="49" charset="-122"/>
                <a:cs typeface="Times New Roman" panose="02020603050405020304" pitchFamily="18" charset="0"/>
              </a:rPr>
              <a:t>其中比较著名的有</a:t>
            </a:r>
            <a:r>
              <a:rPr lang="zh-CN" altLang="en-US" sz="2800" dirty="0">
                <a:solidFill>
                  <a:srgbClr val="FF0000"/>
                </a:solidFill>
                <a:ea typeface="楷体_GB2312" pitchFamily="49" charset="-122"/>
                <a:cs typeface="Times New Roman" panose="02020603050405020304" pitchFamily="18" charset="0"/>
              </a:rPr>
              <a:t>领导的</a:t>
            </a:r>
            <a:r>
              <a:rPr lang="zh-CN" altLang="en-US" sz="2800" dirty="0">
                <a:solidFill>
                  <a:srgbClr val="FF0000"/>
                </a:solidFill>
                <a:highlight>
                  <a:srgbClr val="FFFF00"/>
                </a:highlight>
                <a:ea typeface="楷体_GB2312" pitchFamily="49" charset="-122"/>
                <a:cs typeface="Times New Roman" panose="02020603050405020304" pitchFamily="18" charset="0"/>
              </a:rPr>
              <a:t>归因理论</a:t>
            </a:r>
            <a:r>
              <a:rPr lang="zh-CN" altLang="en-US" sz="2800" dirty="0">
                <a:highlight>
                  <a:srgbClr val="FFFF00"/>
                </a:highlight>
                <a:ea typeface="楷体_GB2312" pitchFamily="49" charset="-122"/>
                <a:cs typeface="Times New Roman" panose="02020603050405020304" pitchFamily="18" charset="0"/>
              </a:rPr>
              <a:t>、</a:t>
            </a:r>
            <a:r>
              <a:rPr lang="zh-CN" altLang="en-US" sz="2800" dirty="0">
                <a:solidFill>
                  <a:srgbClr val="FF0000"/>
                </a:solidFill>
                <a:highlight>
                  <a:srgbClr val="FFFF00"/>
                </a:highlight>
                <a:ea typeface="楷体_GB2312" pitchFamily="49" charset="-122"/>
                <a:cs typeface="Times New Roman" panose="02020603050405020304" pitchFamily="18" charset="0"/>
              </a:rPr>
              <a:t>交易型与转化型理论</a:t>
            </a:r>
            <a:r>
              <a:rPr lang="zh-CN" altLang="en-US" sz="2800" dirty="0">
                <a:ea typeface="楷体_GB2312" pitchFamily="49" charset="-122"/>
                <a:cs typeface="Times New Roman" panose="02020603050405020304" pitchFamily="18" charset="0"/>
              </a:rPr>
              <a:t>等。</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ChangeArrowheads="1"/>
          </p:cNvSpPr>
          <p:nvPr/>
        </p:nvSpPr>
        <p:spPr bwMode="auto">
          <a:xfrm>
            <a:off x="1919288" y="333376"/>
            <a:ext cx="8424862" cy="555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zh-CN" altLang="en-US" sz="3600" b="1"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a:t>
            </a:r>
            <a:r>
              <a:rPr kumimoji="1" lang="en-US" altLang="zh-CN" sz="3600" b="1"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1</a:t>
            </a:r>
            <a:r>
              <a:rPr kumimoji="1" lang="zh-CN" altLang="en-US" sz="3600" b="1"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）领导的归因理论</a:t>
            </a:r>
          </a:p>
          <a:p>
            <a:pPr marL="457200" indent="-457200">
              <a:lnSpc>
                <a:spcPct val="110000"/>
              </a:lnSpc>
              <a:buFont typeface="Wingdings" panose="05000000000000000000" pitchFamily="2" charset="2"/>
              <a:buChar char="n"/>
            </a:pPr>
            <a:r>
              <a:rPr kumimoji="1" lang="zh-CN" altLang="en-US" sz="2800" dirty="0">
                <a:latin typeface="等线" panose="02010600030101010101" pitchFamily="2" charset="-122"/>
                <a:ea typeface="等线" panose="02010600030101010101" pitchFamily="2" charset="-122"/>
              </a:rPr>
              <a:t>归因理论原是社会心理学中探讨人们行为原因的一种社会认知理论，这里被用来探讨和解释领导行为，从而形成了领导的</a:t>
            </a:r>
            <a:r>
              <a:rPr kumimoji="1" lang="zh-CN" altLang="en-US" sz="2800" dirty="0">
                <a:solidFill>
                  <a:srgbClr val="FF0000"/>
                </a:solidFill>
                <a:latin typeface="等线" panose="02010600030101010101" pitchFamily="2" charset="-122"/>
                <a:ea typeface="等线" panose="02010600030101010101" pitchFamily="2" charset="-122"/>
                <a:hlinkClick r:id="" action="ppaction://noaction"/>
              </a:rPr>
              <a:t>归因理论</a:t>
            </a:r>
            <a:r>
              <a:rPr kumimoji="1" lang="zh-CN" altLang="en-US" sz="2800" dirty="0">
                <a:latin typeface="等线" panose="02010600030101010101" pitchFamily="2" charset="-122"/>
                <a:ea typeface="等线" panose="02010600030101010101" pitchFamily="2" charset="-122"/>
              </a:rPr>
              <a:t>。</a:t>
            </a:r>
          </a:p>
          <a:p>
            <a:pPr marL="457200" indent="-457200">
              <a:lnSpc>
                <a:spcPct val="110000"/>
              </a:lnSpc>
              <a:buFont typeface="Wingdings" panose="05000000000000000000" pitchFamily="2" charset="2"/>
              <a:buChar char="n"/>
            </a:pPr>
            <a:r>
              <a:rPr kumimoji="1" lang="zh-CN" altLang="en-US" sz="2800" dirty="0">
                <a:latin typeface="等线" panose="02010600030101010101" pitchFamily="2" charset="-122"/>
                <a:ea typeface="等线" panose="02010600030101010101" pitchFamily="2" charset="-122"/>
              </a:rPr>
              <a:t>领导的归因理论认为，领导的基础是对人们的行为作出归因，而领导行为则是对不同归因所做出的反应。你对部下的行为作出什么样的归因，你就会采取相应的领导行为。因此，明晰地鉴别人们的行为原因对领导者极为重要，有效的领导者应先正确地鉴别部下的</a:t>
            </a:r>
            <a:r>
              <a:rPr kumimoji="1" lang="zh-CN" altLang="en-US" sz="2800" dirty="0">
                <a:solidFill>
                  <a:srgbClr val="FF0000"/>
                </a:solidFill>
                <a:latin typeface="等线" panose="02010600030101010101" pitchFamily="2" charset="-122"/>
                <a:ea typeface="等线" panose="02010600030101010101" pitchFamily="2" charset="-122"/>
              </a:rPr>
              <a:t>行为原因</a:t>
            </a:r>
            <a:r>
              <a:rPr kumimoji="1" lang="zh-CN" altLang="en-US" sz="2800" dirty="0">
                <a:latin typeface="等线" panose="02010600030101010101" pitchFamily="2" charset="-122"/>
                <a:ea typeface="等线" panose="02010600030101010101" pitchFamily="2" charset="-122"/>
              </a:rPr>
              <a:t>，而后再采取相应的行动。</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ChangeArrowheads="1"/>
          </p:cNvSpPr>
          <p:nvPr/>
        </p:nvSpPr>
        <p:spPr bwMode="auto">
          <a:xfrm>
            <a:off x="2063750" y="548680"/>
            <a:ext cx="8135938" cy="481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zh-CN" altLang="en-US" sz="3600" b="1"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a:t>
            </a:r>
            <a:r>
              <a:rPr kumimoji="1" lang="en-US" altLang="zh-CN" sz="3600" b="1"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2</a:t>
            </a:r>
            <a:r>
              <a:rPr kumimoji="1" lang="zh-CN" altLang="en-US" sz="3600" b="1" dirty="0">
                <a:solidFill>
                  <a:srgbClr val="FF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）交易型领导与转化型领导</a:t>
            </a:r>
          </a:p>
          <a:p>
            <a:pPr>
              <a:lnSpc>
                <a:spcPct val="130000"/>
              </a:lnSpc>
              <a:spcBef>
                <a:spcPts val="600"/>
              </a:spcBef>
            </a:pPr>
            <a:r>
              <a:rPr kumimoji="1" lang="zh-CN" altLang="en-US" sz="2800" b="1" dirty="0">
                <a:latin typeface="楷体_GB2312" pitchFamily="49" charset="-122"/>
                <a:ea typeface="楷体_GB2312" pitchFamily="49" charset="-122"/>
              </a:rPr>
              <a:t>    交易型领导者给部下提供</a:t>
            </a:r>
            <a:r>
              <a:rPr kumimoji="1" lang="zh-CN" altLang="en-US" sz="2800" b="1" dirty="0">
                <a:solidFill>
                  <a:srgbClr val="FF0000"/>
                </a:solidFill>
                <a:highlight>
                  <a:srgbClr val="FFFF00"/>
                </a:highlight>
                <a:latin typeface="楷体_GB2312" pitchFamily="49" charset="-122"/>
                <a:ea typeface="楷体_GB2312" pitchFamily="49" charset="-122"/>
              </a:rPr>
              <a:t>报酬、晋升、荣誉</a:t>
            </a:r>
            <a:r>
              <a:rPr kumimoji="1" lang="zh-CN" altLang="en-US" sz="2800" b="1" dirty="0">
                <a:latin typeface="楷体_GB2312" pitchFamily="49" charset="-122"/>
                <a:ea typeface="楷体_GB2312" pitchFamily="49" charset="-122"/>
              </a:rPr>
              <a:t>等，以满足部下的需要和愿望；而部下则以</a:t>
            </a:r>
            <a:r>
              <a:rPr kumimoji="1" lang="zh-CN" altLang="en-US" sz="2800" b="1" dirty="0">
                <a:solidFill>
                  <a:srgbClr val="FF0000"/>
                </a:solidFill>
                <a:highlight>
                  <a:srgbClr val="FFFF00"/>
                </a:highlight>
                <a:latin typeface="楷体_GB2312" pitchFamily="49" charset="-122"/>
                <a:ea typeface="楷体_GB2312" pitchFamily="49" charset="-122"/>
              </a:rPr>
              <a:t>服从领导命令、完成任务</a:t>
            </a:r>
            <a:r>
              <a:rPr kumimoji="1" lang="zh-CN" altLang="en-US" sz="2800" b="1" dirty="0">
                <a:latin typeface="楷体_GB2312" pitchFamily="49" charset="-122"/>
                <a:ea typeface="楷体_GB2312" pitchFamily="49" charset="-122"/>
              </a:rPr>
              <a:t>等作为回报。</a:t>
            </a:r>
          </a:p>
          <a:p>
            <a:pPr>
              <a:lnSpc>
                <a:spcPct val="130000"/>
              </a:lnSpc>
            </a:pPr>
            <a:r>
              <a:rPr kumimoji="1" lang="zh-CN" altLang="en-US" sz="2800" b="1" dirty="0">
                <a:latin typeface="楷体_GB2312" pitchFamily="49" charset="-122"/>
                <a:ea typeface="楷体_GB2312" pitchFamily="49" charset="-122"/>
              </a:rPr>
              <a:t>    以往的大多数领导理论，如</a:t>
            </a:r>
            <a:r>
              <a:rPr kumimoji="1" lang="zh-CN" altLang="en-US" sz="2800" b="1" dirty="0">
                <a:solidFill>
                  <a:srgbClr val="FF0000"/>
                </a:solidFill>
                <a:latin typeface="楷体_GB2312" pitchFamily="49" charset="-122"/>
                <a:ea typeface="楷体_GB2312" pitchFamily="49" charset="-122"/>
              </a:rPr>
              <a:t>行为理论和权变理论，</a:t>
            </a:r>
            <a:r>
              <a:rPr kumimoji="1" lang="zh-CN" altLang="en-US" sz="2800" b="1" dirty="0">
                <a:latin typeface="楷体_GB2312" pitchFamily="49" charset="-122"/>
                <a:ea typeface="楷体_GB2312" pitchFamily="49" charset="-122"/>
              </a:rPr>
              <a:t>都是交易型领导。伯恩斯认为，这种领导不是没有效果，但其效果要视领导者与下属之间的关系状况而定。</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ChangeArrowheads="1"/>
          </p:cNvSpPr>
          <p:nvPr/>
        </p:nvSpPr>
        <p:spPr bwMode="auto">
          <a:xfrm>
            <a:off x="2063750" y="332657"/>
            <a:ext cx="8208963" cy="56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nSpc>
                <a:spcPct val="130000"/>
              </a:lnSpc>
              <a:buFont typeface="Wingdings" panose="05000000000000000000" pitchFamily="2" charset="2"/>
              <a:buChar char="Ø"/>
            </a:pPr>
            <a:r>
              <a:rPr kumimoji="1" lang="zh-CN" altLang="en-US" sz="2800" b="1" dirty="0">
                <a:ea typeface="楷体_GB2312" pitchFamily="49" charset="-122"/>
              </a:rPr>
              <a:t>转化型领导是指领导者</a:t>
            </a:r>
            <a:r>
              <a:rPr kumimoji="1" lang="zh-CN" altLang="en-US" sz="2800" b="1" dirty="0">
                <a:solidFill>
                  <a:srgbClr val="FF0000"/>
                </a:solidFill>
                <a:highlight>
                  <a:srgbClr val="FFFF00"/>
                </a:highlight>
                <a:ea typeface="楷体_GB2312" pitchFamily="49" charset="-122"/>
              </a:rPr>
              <a:t>通过激励下属士气，帮助下属以新观念看待老问题，使部下看到事业的美好前景而激发出积极性和创造性</a:t>
            </a:r>
            <a:r>
              <a:rPr kumimoji="1" lang="zh-CN" altLang="en-US" sz="2800" b="1" dirty="0">
                <a:highlight>
                  <a:srgbClr val="FFFF00"/>
                </a:highlight>
                <a:ea typeface="楷体_GB2312" pitchFamily="49" charset="-122"/>
              </a:rPr>
              <a:t>。（转化观念）</a:t>
            </a:r>
            <a:r>
              <a:rPr kumimoji="1" lang="zh-CN" altLang="en-US" sz="2800" b="1" dirty="0">
                <a:ea typeface="楷体_GB2312" pitchFamily="49" charset="-122"/>
              </a:rPr>
              <a:t>转化型领导理论把部下对工作任务的情绪反应、自尊、价值观以及领导者的信任和信心等作为因变量。伯恩斯宣称所研究的成功企业，在发展阶段都是由</a:t>
            </a:r>
            <a:r>
              <a:rPr kumimoji="1" lang="zh-CN" altLang="en-US" sz="2800" b="1" dirty="0">
                <a:solidFill>
                  <a:srgbClr val="FF0000"/>
                </a:solidFill>
                <a:ea typeface="楷体_GB2312" pitchFamily="49" charset="-122"/>
              </a:rPr>
              <a:t>转化型领导</a:t>
            </a:r>
            <a:r>
              <a:rPr kumimoji="1" lang="zh-CN" altLang="en-US" sz="2800" b="1" dirty="0">
                <a:ea typeface="楷体_GB2312" pitchFamily="49" charset="-122"/>
              </a:rPr>
              <a:t>所决定的。</a:t>
            </a:r>
          </a:p>
          <a:p>
            <a:pPr marL="457200" indent="-457200">
              <a:lnSpc>
                <a:spcPct val="130000"/>
              </a:lnSpc>
              <a:buFont typeface="Wingdings" panose="05000000000000000000" pitchFamily="2" charset="2"/>
              <a:buChar char="Ø"/>
            </a:pPr>
            <a:r>
              <a:rPr kumimoji="1" lang="zh-CN" altLang="en-US" sz="2800" b="1" dirty="0">
                <a:highlight>
                  <a:srgbClr val="FFFF00"/>
                </a:highlight>
                <a:ea typeface="楷体_GB2312" pitchFamily="49" charset="-122"/>
              </a:rPr>
              <a:t>研究表明，</a:t>
            </a:r>
            <a:r>
              <a:rPr kumimoji="1" lang="zh-CN" altLang="en-US" sz="2800" b="1" dirty="0">
                <a:solidFill>
                  <a:srgbClr val="FF0000"/>
                </a:solidFill>
                <a:ea typeface="楷体_GB2312" pitchFamily="49" charset="-122"/>
              </a:rPr>
              <a:t>转化型领导与低离职率、高生产率和高工作满意度的相关，远比交易型领导的高，其效果也远比交易型领导的好。</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16632"/>
            <a:ext cx="7265988"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183" y="1774076"/>
            <a:ext cx="2803274" cy="367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11824" y="116632"/>
            <a:ext cx="5957080" cy="707886"/>
          </a:xfrm>
          <a:prstGeom prst="rect">
            <a:avLst/>
          </a:prstGeom>
          <a:noFill/>
        </p:spPr>
        <p:txBody>
          <a:bodyPr wrap="none" rtlCol="0">
            <a:spAutoFit/>
          </a:bodyPr>
          <a:lstStyle/>
          <a:p>
            <a:r>
              <a:rPr lang="en-US" altLang="zh-CN" sz="4000" dirty="0">
                <a:solidFill>
                  <a:srgbClr val="FF0000"/>
                </a:solidFill>
                <a:latin typeface="Times New Roman" panose="02020603050405020304" pitchFamily="18" charset="0"/>
                <a:cs typeface="Times New Roman" panose="02020603050405020304" pitchFamily="18" charset="0"/>
              </a:rPr>
              <a:t>Current views on leadership</a:t>
            </a:r>
            <a:endParaRPr lang="zh-CN" altLang="en-US" sz="4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343597" y="116632"/>
            <a:ext cx="998800" cy="707886"/>
          </a:xfrm>
          <a:prstGeom prst="rect">
            <a:avLst/>
          </a:prstGeom>
          <a:noFill/>
        </p:spPr>
        <p:txBody>
          <a:bodyPr wrap="square" rtlCol="0">
            <a:spAutoFit/>
          </a:bodyPr>
          <a:lstStyle/>
          <a:p>
            <a:r>
              <a:rPr lang="zh-CN" altLang="en-US" sz="4000" dirty="0">
                <a:solidFill>
                  <a:srgbClr val="FF0000"/>
                </a:solidFill>
                <a:latin typeface="Times New Roman" panose="02020603050405020304" pitchFamily="18" charset="0"/>
                <a:cs typeface="Times New Roman" panose="02020603050405020304" pitchFamily="18" charset="0"/>
              </a:rPr>
              <a:t>（</a:t>
            </a:r>
            <a:r>
              <a:rPr lang="en-US" altLang="zh-CN" sz="4000" dirty="0">
                <a:solidFill>
                  <a:srgbClr val="FF0000"/>
                </a:solidFill>
                <a:latin typeface="Times New Roman" panose="02020603050405020304" pitchFamily="18" charset="0"/>
                <a:cs typeface="Times New Roman" panose="02020603050405020304" pitchFamily="18" charset="0"/>
              </a:rPr>
              <a:t>3</a:t>
            </a:r>
            <a:r>
              <a:rPr lang="zh-CN" altLang="en-US" sz="4000" dirty="0">
                <a:solidFill>
                  <a:srgbClr val="FF00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29485" y="1198245"/>
            <a:ext cx="8241665" cy="7217360"/>
          </a:xfrm>
          <a:prstGeom prst="rect">
            <a:avLst/>
          </a:prstGeom>
          <a:noFill/>
        </p:spPr>
        <p:txBody>
          <a:bodyPr wrap="square" rtlCol="0">
            <a:spAutoFit/>
          </a:bodyPr>
          <a:lstStyle/>
          <a:p>
            <a:pPr indent="0" fontAlgn="auto">
              <a:spcBef>
                <a:spcPts val="600"/>
              </a:spcBef>
            </a:pPr>
            <a:r>
              <a:rPr lang="zh-CN" altLang="en-US" sz="3600" b="1" dirty="0">
                <a:solidFill>
                  <a:srgbClr val="FF0000"/>
                </a:solidFill>
                <a:highlight>
                  <a:srgbClr val="FFFF00"/>
                </a:highlight>
                <a:latin typeface="Times New Roman" panose="02020603050405020304" pitchFamily="18" charset="0"/>
                <a:ea typeface="华文细黑" panose="02010600040101010101" charset="-122"/>
                <a:cs typeface="Times New Roman" panose="02020603050405020304" pitchFamily="18" charset="0"/>
              </a:rPr>
              <a:t>三、简答题</a:t>
            </a:r>
            <a:r>
              <a:rPr lang="zh-CN" altLang="en-US" sz="3600" b="1" dirty="0">
                <a:latin typeface="Times New Roman" panose="02020603050405020304" pitchFamily="18" charset="0"/>
                <a:ea typeface="华文细黑" panose="02010600040101010101" charset="-122"/>
                <a:cs typeface="Times New Roman" panose="02020603050405020304" pitchFamily="18" charset="0"/>
              </a:rPr>
              <a:t>（5×7=35分，6选5，全答则按得分最低的5题算分！）</a:t>
            </a:r>
          </a:p>
          <a:p>
            <a:pPr indent="0" fontAlgn="auto">
              <a:spcBef>
                <a:spcPts val="600"/>
              </a:spcBef>
            </a:pPr>
            <a:r>
              <a:rPr lang="zh-CN" altLang="en-US" sz="2800" b="1" dirty="0">
                <a:latin typeface="Times New Roman" panose="02020603050405020304" pitchFamily="18" charset="0"/>
                <a:ea typeface="华文细黑" panose="02010600040101010101" charset="-122"/>
                <a:cs typeface="Times New Roman" panose="02020603050405020304" pitchFamily="18" charset="0"/>
                <a:hlinkClick r:id="rId4" action="ppaction://hlinksldjump"/>
              </a:rPr>
              <a:t>1.简述管理活动的基本职能和它们之间的关系。</a:t>
            </a:r>
            <a:endParaRPr lang="en-US" altLang="zh-CN" sz="2800" b="1" dirty="0">
              <a:latin typeface="Times New Roman" panose="02020603050405020304" pitchFamily="18" charset="0"/>
              <a:ea typeface="华文细黑" panose="02010600040101010101" charset="-122"/>
              <a:cs typeface="Times New Roman" panose="02020603050405020304" pitchFamily="18" charset="0"/>
            </a:endParaRPr>
          </a:p>
          <a:p>
            <a:pPr indent="0" fontAlgn="auto">
              <a:spcBef>
                <a:spcPts val="600"/>
              </a:spcBef>
            </a:pPr>
            <a:r>
              <a:rPr lang="en-US" altLang="zh-CN" sz="2800" b="1" dirty="0">
                <a:latin typeface="Times New Roman" panose="02020603050405020304" pitchFamily="18" charset="0"/>
                <a:ea typeface="华文细黑" panose="02010600040101010101" charset="-122"/>
                <a:cs typeface="Times New Roman" panose="02020603050405020304" pitchFamily="18" charset="0"/>
                <a:hlinkClick r:id="rId5" action="ppaction://hlinksldjump"/>
              </a:rPr>
              <a:t>2.</a:t>
            </a:r>
            <a:r>
              <a:rPr lang="zh-CN" altLang="en-US" sz="2800" b="1" dirty="0">
                <a:latin typeface="Times New Roman" panose="02020603050405020304" pitchFamily="18" charset="0"/>
                <a:ea typeface="华文细黑" panose="02010600040101010101" charset="-122"/>
                <a:cs typeface="Times New Roman" panose="02020603050405020304" pitchFamily="18" charset="0"/>
                <a:hlinkClick r:id="rId5" action="ppaction://hlinksldjump"/>
              </a:rPr>
              <a:t>简述公平理论的主要内容及管理启示。</a:t>
            </a:r>
            <a:endParaRPr lang="en-US" altLang="zh-CN" sz="2800" b="1" dirty="0">
              <a:latin typeface="Times New Roman" panose="02020603050405020304" pitchFamily="18" charset="0"/>
              <a:ea typeface="华文细黑" panose="02010600040101010101" charset="-122"/>
              <a:cs typeface="Times New Roman" panose="02020603050405020304" pitchFamily="18" charset="0"/>
            </a:endParaRPr>
          </a:p>
          <a:p>
            <a:pPr fontAlgn="auto">
              <a:spcBef>
                <a:spcPts val="600"/>
              </a:spcBef>
            </a:pPr>
            <a:r>
              <a:rPr lang="en-US" altLang="zh-CN" sz="2800" b="1" dirty="0">
                <a:latin typeface="Times New Roman" panose="02020603050405020304" pitchFamily="18" charset="0"/>
                <a:ea typeface="华文细黑" panose="02010600040101010101" charset="-122"/>
                <a:cs typeface="Times New Roman" panose="02020603050405020304" pitchFamily="18" charset="0"/>
                <a:hlinkClick r:id="rId6" action="ppaction://hlinksldjump"/>
              </a:rPr>
              <a:t>3.</a:t>
            </a:r>
            <a:r>
              <a:rPr lang="zh-CN" altLang="en-US" sz="2800" b="1" dirty="0">
                <a:latin typeface="Times New Roman" panose="02020603050405020304" pitchFamily="18" charset="0"/>
                <a:ea typeface="华文细黑" panose="02010600040101010101" charset="-122"/>
                <a:cs typeface="Times New Roman" panose="02020603050405020304" pitchFamily="18" charset="0"/>
                <a:hlinkClick r:id="rId6" action="ppaction://hlinksldjump"/>
              </a:rPr>
              <a:t>简述管理的二重性属性。</a:t>
            </a:r>
            <a:endParaRPr lang="en-US" altLang="zh-CN" sz="2800" b="1" dirty="0">
              <a:latin typeface="Times New Roman" panose="02020603050405020304" pitchFamily="18" charset="0"/>
              <a:ea typeface="华文细黑" panose="02010600040101010101" charset="-122"/>
              <a:cs typeface="Times New Roman" panose="02020603050405020304" pitchFamily="18" charset="0"/>
            </a:endParaRPr>
          </a:p>
          <a:p>
            <a:pPr fontAlgn="auto">
              <a:spcBef>
                <a:spcPts val="600"/>
              </a:spcBef>
            </a:pPr>
            <a:r>
              <a:rPr lang="en-US" altLang="zh-CN" sz="2800" b="1" dirty="0">
                <a:latin typeface="Times New Roman" panose="02020603050405020304" pitchFamily="18" charset="0"/>
                <a:ea typeface="华文细黑" panose="02010600040101010101" charset="-122"/>
                <a:cs typeface="Times New Roman" panose="02020603050405020304" pitchFamily="18" charset="0"/>
                <a:hlinkClick r:id="rId7" action="ppaction://hlinksldjump"/>
              </a:rPr>
              <a:t>4.</a:t>
            </a:r>
            <a:r>
              <a:rPr lang="zh-CN" altLang="en-US" sz="2800" b="1" dirty="0">
                <a:latin typeface="Times New Roman" panose="02020603050405020304" pitchFamily="18" charset="0"/>
                <a:ea typeface="华文细黑" panose="02010600040101010101" charset="-122"/>
                <a:cs typeface="Times New Roman" panose="02020603050405020304" pitchFamily="18" charset="0"/>
                <a:hlinkClick r:id="rId7" action="ppaction://hlinksldjump"/>
              </a:rPr>
              <a:t>简述现代企业制度的特点。</a:t>
            </a:r>
            <a:endParaRPr lang="en-US" altLang="zh-CN" sz="2800" b="1" dirty="0">
              <a:latin typeface="Times New Roman" panose="02020603050405020304" pitchFamily="18" charset="0"/>
              <a:ea typeface="华文细黑" panose="02010600040101010101" charset="-122"/>
              <a:cs typeface="Times New Roman" panose="02020603050405020304" pitchFamily="18" charset="0"/>
            </a:endParaRPr>
          </a:p>
          <a:p>
            <a:pPr fontAlgn="auto">
              <a:spcBef>
                <a:spcPts val="600"/>
              </a:spcBef>
            </a:pPr>
            <a:r>
              <a:rPr lang="en-US" altLang="zh-CN" sz="2800" b="1" dirty="0">
                <a:latin typeface="Times New Roman" panose="02020603050405020304" pitchFamily="18" charset="0"/>
                <a:ea typeface="华文细黑" panose="02010600040101010101" charset="-122"/>
                <a:cs typeface="Times New Roman" panose="02020603050405020304" pitchFamily="18" charset="0"/>
                <a:hlinkClick r:id="rId8" action="ppaction://hlinksldjump"/>
              </a:rPr>
              <a:t>5.</a:t>
            </a:r>
            <a:r>
              <a:rPr lang="zh-CN" altLang="en-US" sz="2800" b="1" dirty="0">
                <a:latin typeface="Times New Roman" panose="02020603050405020304" pitchFamily="18" charset="0"/>
                <a:ea typeface="华文细黑" panose="02010600040101010101" charset="-122"/>
                <a:cs typeface="Times New Roman" panose="02020603050405020304" pitchFamily="18" charset="0"/>
                <a:hlinkClick r:id="rId8" action="ppaction://hlinksldjump"/>
              </a:rPr>
              <a:t>画出直线职能制组织结构形式图，并阐述其优缺点。</a:t>
            </a:r>
            <a:endParaRPr lang="en-US" altLang="zh-CN" sz="2800" b="1" dirty="0">
              <a:latin typeface="Times New Roman" panose="02020603050405020304" pitchFamily="18" charset="0"/>
              <a:ea typeface="华文细黑" panose="02010600040101010101" charset="-122"/>
              <a:cs typeface="Times New Roman" panose="02020603050405020304" pitchFamily="18" charset="0"/>
            </a:endParaRPr>
          </a:p>
          <a:p>
            <a:pPr fontAlgn="auto">
              <a:spcBef>
                <a:spcPts val="600"/>
              </a:spcBef>
            </a:pPr>
            <a:r>
              <a:rPr lang="en-US" altLang="zh-CN" sz="2800" b="1" dirty="0">
                <a:latin typeface="Times New Roman" panose="02020603050405020304" pitchFamily="18" charset="0"/>
                <a:ea typeface="华文细黑" panose="02010600040101010101" charset="-122"/>
                <a:cs typeface="Times New Roman" panose="02020603050405020304" pitchFamily="18" charset="0"/>
                <a:hlinkClick r:id="rId9" action="ppaction://hlinksldjump"/>
              </a:rPr>
              <a:t>6.</a:t>
            </a:r>
            <a:r>
              <a:rPr lang="zh-CN" altLang="en-US" sz="2800" b="1" dirty="0">
                <a:latin typeface="Times New Roman" panose="02020603050405020304" pitchFamily="18" charset="0"/>
                <a:ea typeface="华文细黑" panose="02010600040101010101" charset="-122"/>
                <a:cs typeface="Times New Roman" panose="02020603050405020304" pitchFamily="18" charset="0"/>
                <a:hlinkClick r:id="rId9" action="ppaction://hlinksldjump"/>
              </a:rPr>
              <a:t>简述梅奥人际关系学说。</a:t>
            </a:r>
            <a:endParaRPr lang="zh-CN" altLang="en-US" sz="2800" b="1" dirty="0">
              <a:latin typeface="Times New Roman" panose="02020603050405020304" pitchFamily="18" charset="0"/>
              <a:ea typeface="华文细黑" panose="02010600040101010101" charset="-122"/>
              <a:cs typeface="Times New Roman" panose="02020603050405020304" pitchFamily="18" charset="0"/>
            </a:endParaRPr>
          </a:p>
          <a:p>
            <a:pPr indent="0" fontAlgn="auto">
              <a:spcBef>
                <a:spcPts val="600"/>
              </a:spcBef>
            </a:pPr>
            <a:endParaRPr lang="en-US" altLang="zh-CN" sz="2800" b="1" dirty="0">
              <a:latin typeface="Times New Roman" panose="02020603050405020304" pitchFamily="18" charset="0"/>
              <a:ea typeface="华文细黑" panose="02010600040101010101" charset="-122"/>
              <a:cs typeface="Times New Roman" panose="02020603050405020304" pitchFamily="18" charset="0"/>
            </a:endParaRPr>
          </a:p>
          <a:p>
            <a:pPr indent="0" fontAlgn="auto">
              <a:spcBef>
                <a:spcPts val="600"/>
              </a:spcBef>
            </a:pPr>
            <a:endParaRPr lang="en-US" altLang="zh-CN" sz="2800" b="1" dirty="0">
              <a:latin typeface="Times New Roman" panose="02020603050405020304" pitchFamily="18" charset="0"/>
              <a:ea typeface="华文细黑" panose="02010600040101010101" charset="-122"/>
              <a:cs typeface="Times New Roman" panose="02020603050405020304" pitchFamily="18" charset="0"/>
            </a:endParaRPr>
          </a:p>
          <a:p>
            <a:pPr indent="0" fontAlgn="auto">
              <a:spcBef>
                <a:spcPts val="600"/>
              </a:spcBef>
            </a:pPr>
            <a:endParaRPr lang="en-US" altLang="zh-CN" sz="2800" b="1" dirty="0">
              <a:latin typeface="Times New Roman" panose="02020603050405020304" pitchFamily="18" charset="0"/>
              <a:ea typeface="华文细黑" panose="02010600040101010101" charset="-122"/>
              <a:cs typeface="Times New Roman" panose="02020603050405020304" pitchFamily="18" charset="0"/>
            </a:endParaRPr>
          </a:p>
          <a:p>
            <a:pPr indent="0" fontAlgn="auto">
              <a:spcBef>
                <a:spcPts val="600"/>
              </a:spcBef>
            </a:pPr>
            <a:endParaRPr lang="en-US" altLang="zh-CN" sz="2800" b="1" dirty="0">
              <a:latin typeface="Times New Roman" panose="02020603050405020304" pitchFamily="18" charset="0"/>
              <a:ea typeface="华文细黑" panose="02010600040101010101" charset="-122"/>
              <a:cs typeface="Times New Roman" panose="02020603050405020304" pitchFamily="18" charset="0"/>
            </a:endParaRPr>
          </a:p>
          <a:p>
            <a:pPr indent="0" fontAlgn="auto">
              <a:spcBef>
                <a:spcPts val="600"/>
              </a:spcBef>
            </a:pPr>
            <a:endParaRPr lang="zh-CN" altLang="en-US" sz="2800" b="1" dirty="0">
              <a:latin typeface="Times New Roman" panose="02020603050405020304" pitchFamily="18" charset="0"/>
              <a:ea typeface="华文细黑" panose="02010600040101010101" charset="-122"/>
              <a:cs typeface="Times New Roman" panose="02020603050405020304" pitchFamily="18" charset="0"/>
            </a:endParaRPr>
          </a:p>
        </p:txBody>
      </p:sp>
      <p:sp>
        <p:nvSpPr>
          <p:cNvPr id="4" name="标题 1"/>
          <p:cNvSpPr txBox="1"/>
          <p:nvPr>
            <p:custDataLst>
              <p:tags r:id="rId1"/>
            </p:custDataLst>
          </p:nvPr>
        </p:nvSpPr>
        <p:spPr>
          <a:xfrm>
            <a:off x="1857375" y="0"/>
            <a:ext cx="6090285" cy="800735"/>
          </a:xfrm>
          <a:prstGeom prst="rect">
            <a:avLst/>
          </a:prstGeom>
        </p:spPr>
        <p:txBody>
          <a:bodyPr vert="horz" lIns="91440" tIns="45720" rIns="91440" bIns="0" rtlCol="0" anchor="ctr" anchorCtr="0">
            <a:noAutofit/>
          </a:bodyPr>
          <a:lstStyle>
            <a:lvl1pPr algn="l" defTabSz="914400" rtl="0" eaLnBrk="1" latinLnBrk="0" hangingPunct="1">
              <a:lnSpc>
                <a:spcPct val="90000"/>
              </a:lnSpc>
              <a:spcBef>
                <a:spcPct val="0"/>
              </a:spcBef>
              <a:buNone/>
              <a:defRPr lang="zh-CN" altLang="en-US" sz="2800" b="1" kern="1200" spc="100" baseline="0" dirty="0">
                <a:solidFill>
                  <a:schemeClr val="tx2">
                    <a:lumMod val="50000"/>
                  </a:schemeClr>
                </a:solidFill>
                <a:latin typeface="+mj-ea"/>
                <a:ea typeface="+mj-ea"/>
                <a:cs typeface="+mn-cs"/>
              </a:defRPr>
            </a:lvl1pPr>
          </a:lstStyle>
          <a:p>
            <a:pPr lvl="0" algn="ctr"/>
            <a:r>
              <a:rPr sz="4000" dirty="0">
                <a:solidFill>
                  <a:srgbClr val="FF0000"/>
                </a:solidFill>
                <a:highlight>
                  <a:srgbClr val="FFFF00"/>
                </a:highlight>
                <a:latin typeface="华文仿宋" panose="02010600040101010101" charset="-122"/>
                <a:ea typeface="华文仿宋" panose="02010600040101010101" charset="-122"/>
                <a:cs typeface="Times New Roman" panose="02020603050405020304" pitchFamily="18" charset="0"/>
              </a:rPr>
              <a:t>期末考试题型与考核要求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272" y="170922"/>
            <a:ext cx="8024813"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825" y="170921"/>
            <a:ext cx="6327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36199" y="237169"/>
            <a:ext cx="1470274" cy="707886"/>
          </a:xfrm>
          <a:prstGeom prst="rect">
            <a:avLst/>
          </a:prstGeom>
          <a:noFill/>
        </p:spPr>
        <p:txBody>
          <a:bodyPr wrap="none" rtlCol="0">
            <a:spAutoFit/>
          </a:bodyPr>
          <a:lstStyle/>
          <a:p>
            <a:r>
              <a:rPr lang="zh-CN" altLang="en-US" sz="4000" b="1" dirty="0">
                <a:solidFill>
                  <a:srgbClr val="FF0000"/>
                </a:solidFill>
                <a:latin typeface="Times New Roman" panose="02020603050405020304" pitchFamily="18" charset="0"/>
                <a:cs typeface="Times New Roman" panose="02020603050405020304" pitchFamily="18" charset="0"/>
              </a:rPr>
              <a:t>（</a:t>
            </a:r>
            <a:r>
              <a:rPr lang="en-US" altLang="zh-CN" sz="4000" b="1" dirty="0">
                <a:solidFill>
                  <a:srgbClr val="FF0000"/>
                </a:solidFill>
                <a:latin typeface="Times New Roman" panose="02020603050405020304" pitchFamily="18" charset="0"/>
                <a:cs typeface="Times New Roman" panose="02020603050405020304" pitchFamily="18" charset="0"/>
              </a:rPr>
              <a:t>4</a:t>
            </a:r>
            <a:r>
              <a:rPr lang="zh-CN" altLang="en-US" sz="4000" b="1" dirty="0">
                <a:solidFill>
                  <a:srgbClr val="FF00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1" y="332656"/>
            <a:ext cx="6624637" cy="532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3793" y="178329"/>
            <a:ext cx="6327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576" y="980729"/>
            <a:ext cx="5112568"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4272" y="4149080"/>
            <a:ext cx="1723872" cy="172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9395F-D9C1-4FE8-AC91-E43747FEC247}"/>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44D95BCE-B58E-4BB8-82DB-0EB7A4C62D15}"/>
              </a:ext>
            </a:extLst>
          </p:cNvPr>
          <p:cNvSpPr txBox="1"/>
          <p:nvPr/>
        </p:nvSpPr>
        <p:spPr>
          <a:xfrm>
            <a:off x="1765212" y="1765612"/>
            <a:ext cx="8661575" cy="3970318"/>
          </a:xfrm>
          <a:prstGeom prst="rect">
            <a:avLst/>
          </a:prstGeom>
          <a:noFill/>
        </p:spPr>
        <p:txBody>
          <a:bodyPr wrap="square">
            <a:spAutoFit/>
          </a:bodyPr>
          <a:lstStyle/>
          <a:p>
            <a:r>
              <a:rPr lang="zh-CN" altLang="en-US" sz="2800" b="0" i="0" dirty="0">
                <a:solidFill>
                  <a:srgbClr val="333333"/>
                </a:solidFill>
                <a:effectLst/>
                <a:latin typeface="MicrosoftYaHei"/>
              </a:rPr>
              <a:t>计划、组织、领导、控制等职能。</a:t>
            </a:r>
          </a:p>
          <a:p>
            <a:r>
              <a:rPr lang="zh-CN" altLang="en-US" sz="2800" b="0" i="0" dirty="0">
                <a:solidFill>
                  <a:srgbClr val="333333"/>
                </a:solidFill>
                <a:effectLst/>
                <a:latin typeface="MicrosoftYaHei"/>
              </a:rPr>
              <a:t>上述四项管理职能是相互关联相互制约的，计划是管理的首要职能，是组织、领导和控制职能的依据和目标；组织、领导和控制是有效管理的重要环节和必要手段，是计划及其目标得以实现的保障。只有统一协调管理的各个职能，使他们前后关联、连续一致地形成整体管理活动过程，才能保证企业管理工作的顺利进行和组织目标的实现</a:t>
            </a:r>
            <a:r>
              <a:rPr lang="zh-CN" altLang="en-US" sz="2800" dirty="0"/>
              <a:t> </a:t>
            </a:r>
            <a:br>
              <a:rPr lang="zh-CN" altLang="en-US" sz="2800" dirty="0"/>
            </a:br>
            <a:endParaRPr lang="zh-CN" altLang="en-US" sz="2800" dirty="0"/>
          </a:p>
        </p:txBody>
      </p:sp>
    </p:spTree>
    <p:extLst>
      <p:ext uri="{BB962C8B-B14F-4D97-AF65-F5344CB8AC3E}">
        <p14:creationId xmlns:p14="http://schemas.microsoft.com/office/powerpoint/2010/main" val="387105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7"/>
          <p:cNvSpPr/>
          <p:nvPr/>
        </p:nvSpPr>
        <p:spPr>
          <a:xfrm>
            <a:off x="1919536" y="4232938"/>
            <a:ext cx="8496944" cy="1610613"/>
          </a:xfrm>
          <a:prstGeom prst="roundRect">
            <a:avLst>
              <a:gd name="adj" fmla="val 317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01650" lvl="1" indent="-285750" algn="just">
              <a:lnSpc>
                <a:spcPct val="150000"/>
              </a:lnSpc>
              <a:spcBef>
                <a:spcPts val="2400"/>
              </a:spcBef>
              <a:buFont typeface="Wingdings" panose="05000000000000000000" pitchFamily="2" charset="2"/>
              <a:buChar char="Ø"/>
            </a:pPr>
            <a:r>
              <a:rPr lang="zh-CN" altLang="en-US" sz="2400" b="1" dirty="0">
                <a:solidFill>
                  <a:srgbClr val="003399"/>
                </a:solidFill>
                <a:latin typeface="微软雅黑" panose="020B0503020204020204" pitchFamily="34" charset="-122"/>
                <a:ea typeface="微软雅黑" panose="020B0503020204020204" pitchFamily="34" charset="-122"/>
              </a:rPr>
              <a:t>管理人员应有敏锐的洞察力来体察职工的心情，</a:t>
            </a:r>
            <a:r>
              <a:rPr lang="zh-CN" altLang="en-US" sz="2400" b="1" dirty="0">
                <a:solidFill>
                  <a:srgbClr val="C00000"/>
                </a:solidFill>
                <a:latin typeface="微软雅黑" panose="020B0503020204020204" pitchFamily="34" charset="-122"/>
                <a:ea typeface="微软雅黑" panose="020B0503020204020204" pitchFamily="34" charset="-122"/>
              </a:rPr>
              <a:t>如确有不公，则应尽快解决，如是个人主观的认识偏差，也有必要进行说明解释，做好思想工作</a:t>
            </a:r>
            <a:r>
              <a:rPr lang="zh-CN" altLang="en-US" sz="2400" b="1" dirty="0">
                <a:solidFill>
                  <a:srgbClr val="003399"/>
                </a:solidFill>
                <a:latin typeface="微软雅黑" panose="020B0503020204020204" pitchFamily="34" charset="-122"/>
                <a:ea typeface="微软雅黑" panose="020B0503020204020204" pitchFamily="34" charset="-122"/>
              </a:rPr>
              <a:t>。</a:t>
            </a:r>
          </a:p>
        </p:txBody>
      </p:sp>
      <p:sp>
        <p:nvSpPr>
          <p:cNvPr id="4" name="日期占位符 3"/>
          <p:cNvSpPr>
            <a:spLocks noGrp="1"/>
          </p:cNvSpPr>
          <p:nvPr>
            <p:ph type="dt" sz="half" idx="10"/>
          </p:nvPr>
        </p:nvSpPr>
        <p:spPr/>
        <p:txBody>
          <a:bodyPr/>
          <a:lstStyle/>
          <a:p>
            <a:fld id="{A2DAC3ED-3026-4472-B5A2-291579225EAF}" type="datetime1">
              <a:rPr lang="zh-CN" altLang="en-US" smtClean="0"/>
              <a:t>2024/12/5</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a:t>
            </a:fld>
            <a:endParaRPr lang="zh-CN" altLang="en-US"/>
          </a:p>
        </p:txBody>
      </p:sp>
      <p:cxnSp>
        <p:nvCxnSpPr>
          <p:cNvPr id="6" name="直接连接符 5"/>
          <p:cNvCxnSpPr/>
          <p:nvPr/>
        </p:nvCxnSpPr>
        <p:spPr>
          <a:xfrm>
            <a:off x="1981200" y="883320"/>
            <a:ext cx="8229600" cy="0"/>
          </a:xfrm>
          <a:prstGeom prst="line">
            <a:avLst/>
          </a:prstGeom>
          <a:ln w="38100" cmpd="sng">
            <a:solidFill>
              <a:srgbClr val="003399"/>
            </a:solidFill>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ph type="title"/>
          </p:nvPr>
        </p:nvSpPr>
        <p:spPr>
          <a:xfrm>
            <a:off x="1950369" y="116633"/>
            <a:ext cx="8291262" cy="538333"/>
          </a:xfrm>
        </p:spPr>
        <p:txBody>
          <a:bodyPr>
            <a:normAutofit fontScale="90000"/>
          </a:bodyPr>
          <a:lstStyle/>
          <a:p>
            <a:pPr algn="ctr"/>
            <a:r>
              <a:rPr lang="zh-CN" altLang="en-US" sz="4000" spc="400" dirty="0">
                <a:solidFill>
                  <a:srgbClr val="FF0000"/>
                </a:solidFill>
              </a:rPr>
              <a:t>（</a:t>
            </a:r>
            <a:r>
              <a:rPr lang="en-US" altLang="zh-CN" sz="4000" spc="400" dirty="0">
                <a:solidFill>
                  <a:srgbClr val="FF0000"/>
                </a:solidFill>
              </a:rPr>
              <a:t>2</a:t>
            </a:r>
            <a:r>
              <a:rPr lang="zh-CN" altLang="en-US" sz="4000" spc="400" dirty="0">
                <a:solidFill>
                  <a:srgbClr val="FF0000"/>
                </a:solidFill>
              </a:rPr>
              <a:t>）公平理论</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960870"/>
            <a:ext cx="5046244" cy="3168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76120" y="960870"/>
            <a:ext cx="3240360" cy="3394775"/>
          </a:xfrm>
          <a:prstGeom prst="rect">
            <a:avLst/>
          </a:prstGeom>
          <a:noFill/>
        </p:spPr>
        <p:txBody>
          <a:bodyPr wrap="square" rtlCol="0">
            <a:spAutoFit/>
          </a:bodyPr>
          <a:lstStyle/>
          <a:p>
            <a:pPr marL="342900" indent="-342900">
              <a:lnSpc>
                <a:spcPct val="110000"/>
              </a:lnSpc>
              <a:spcBef>
                <a:spcPts val="600"/>
              </a:spcBef>
              <a:buFont typeface="Wingdings" panose="05000000000000000000" pitchFamily="2" charset="2"/>
              <a:buChar char="Ø"/>
            </a:pPr>
            <a:r>
              <a:rPr kumimoji="1" lang="zh-CN" altLang="en-US" sz="2800" b="1" dirty="0">
                <a:latin typeface="等线" panose="02010600030101010101" pitchFamily="2" charset="-122"/>
                <a:ea typeface="等线" panose="02010600030101010101" pitchFamily="2" charset="-122"/>
              </a:rPr>
              <a:t>不患寡而患不均，不患贫而患不安 。</a:t>
            </a:r>
            <a:endParaRPr kumimoji="1" lang="en-US" altLang="zh-CN" sz="2800" b="1" dirty="0">
              <a:latin typeface="等线" panose="02010600030101010101" pitchFamily="2" charset="-122"/>
              <a:ea typeface="等线" panose="02010600030101010101" pitchFamily="2" charset="-122"/>
            </a:endParaRPr>
          </a:p>
          <a:p>
            <a:pPr marL="342900" indent="-342900">
              <a:lnSpc>
                <a:spcPct val="110000"/>
              </a:lnSpc>
              <a:spcBef>
                <a:spcPts val="600"/>
              </a:spcBef>
              <a:buFont typeface="Wingdings" panose="05000000000000000000" pitchFamily="2" charset="2"/>
              <a:buChar char="Ø"/>
            </a:pPr>
            <a:r>
              <a:rPr lang="zh-CN" altLang="en-US" sz="2800" b="1" dirty="0">
                <a:solidFill>
                  <a:srgbClr val="FF0000"/>
                </a:solidFill>
                <a:latin typeface="等线" panose="02010600030101010101" pitchFamily="2" charset="-122"/>
                <a:ea typeface="等线" panose="02010600030101010101" pitchFamily="2" charset="-122"/>
              </a:rPr>
              <a:t>没有对比，就没有伤害。</a:t>
            </a:r>
            <a:endParaRPr lang="en-US" altLang="zh-CN" sz="2800" b="1" dirty="0">
              <a:solidFill>
                <a:srgbClr val="FF0000"/>
              </a:solidFill>
              <a:latin typeface="等线" panose="02010600030101010101" pitchFamily="2" charset="-122"/>
              <a:ea typeface="等线" panose="02010600030101010101" pitchFamily="2" charset="-122"/>
            </a:endParaRPr>
          </a:p>
          <a:p>
            <a:pPr marL="342900" indent="-342900">
              <a:lnSpc>
                <a:spcPct val="110000"/>
              </a:lnSpc>
              <a:spcBef>
                <a:spcPts val="600"/>
              </a:spcBef>
              <a:buFont typeface="Wingdings" panose="05000000000000000000" pitchFamily="2" charset="2"/>
              <a:buChar char="Ø"/>
            </a:pPr>
            <a:r>
              <a:rPr lang="zh-CN" altLang="en-US" sz="2800" b="1" dirty="0">
                <a:latin typeface="等线" panose="02010600030101010101" pitchFamily="2" charset="-122"/>
                <a:ea typeface="等线" panose="02010600030101010101" pitchFamily="2" charset="-122"/>
              </a:rPr>
              <a:t>幸福来自于比较，痛苦也是如此。</a:t>
            </a:r>
          </a:p>
          <a:p>
            <a:pPr>
              <a:lnSpc>
                <a:spcPct val="110000"/>
              </a:lnSpc>
            </a:pP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358" y="404664"/>
            <a:ext cx="8500372"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NORDRI TOOLS WATERMARK" val="1kgzvv05"/>
</p:tagLst>
</file>

<file path=ppt/tags/tag64.xml><?xml version="1.0" encoding="utf-8"?>
<p:tagLst xmlns:a="http://schemas.openxmlformats.org/drawingml/2006/main" xmlns:r="http://schemas.openxmlformats.org/officeDocument/2006/relationships" xmlns:p="http://schemas.openxmlformats.org/presentationml/2006/main">
  <p:tag name="NORDRI TOOLS WATERMARK" val="1kgzvv05"/>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TABLE_ENDDRAG_ORIGIN_RECT" val="488*269"/>
  <p:tag name="TABLE_ENDDRAG_RECT" val="72*224*488*269"/>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3910</Words>
  <Application>Microsoft Office PowerPoint</Application>
  <PresentationFormat>宽屏</PresentationFormat>
  <Paragraphs>391</Paragraphs>
  <Slides>61</Slides>
  <Notes>10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61</vt:i4>
      </vt:variant>
    </vt:vector>
  </HeadingPairs>
  <TitlesOfParts>
    <vt:vector size="79" baseType="lpstr">
      <vt:lpstr>MicrosoftYaHei</vt:lpstr>
      <vt:lpstr>等线</vt:lpstr>
      <vt:lpstr>黑体</vt:lpstr>
      <vt:lpstr>华文仿宋</vt:lpstr>
      <vt:lpstr>华文细黑</vt:lpstr>
      <vt:lpstr>华文新魏</vt:lpstr>
      <vt:lpstr>楷体</vt:lpstr>
      <vt:lpstr>楷体_GB2312</vt:lpstr>
      <vt:lpstr>隶书</vt:lpstr>
      <vt:lpstr>微软雅黑</vt:lpstr>
      <vt:lpstr>Arial</vt:lpstr>
      <vt:lpstr>Calibri</vt:lpstr>
      <vt:lpstr>Cambria Math</vt:lpstr>
      <vt:lpstr>Times New Roman</vt:lpstr>
      <vt:lpstr>Wingdings</vt:lpstr>
      <vt:lpstr>WPS</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（2）公平理论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三、经营决策方法 ——量本利分析法</vt:lpstr>
      <vt:lpstr>三、经营决策方法 ——量本利分析法</vt:lpstr>
      <vt:lpstr>三、经营决策方法 ——量本利分析法</vt:lpstr>
      <vt:lpstr> 三、经营决策方法 ——量本利分析法</vt:lpstr>
      <vt:lpstr>三、经营决策方法 ——量本利分析法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4.5.2 领导行为理论</vt:lpstr>
      <vt:lpstr>PowerPoint 演示文稿</vt:lpstr>
      <vt:lpstr>PowerPoint 演示文稿</vt:lpstr>
      <vt:lpstr>PowerPoint 演示文稿</vt:lpstr>
      <vt:lpstr>PowerPoint 演示文稿</vt:lpstr>
      <vt:lpstr>4.5.3 领导的权变理论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4.4.4 领导理论的新进展</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unkniwn H</cp:lastModifiedBy>
  <cp:revision>161</cp:revision>
  <dcterms:created xsi:type="dcterms:W3CDTF">2019-06-19T02:08:00Z</dcterms:created>
  <dcterms:modified xsi:type="dcterms:W3CDTF">2024-12-05T08:44:43Z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655558BEDAB54EB78B6669A02F7390D1_11</vt:lpwstr>
  </property>
</Properties>
</file>